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notesMasterIdLst>
    <p:notesMasterId r:id="rId15"/>
  </p:notesMasterIdLst>
  <p:sldIdLst>
    <p:sldId id="256" r:id="rId2"/>
    <p:sldId id="257" r:id="rId3"/>
    <p:sldId id="258" r:id="rId4"/>
    <p:sldId id="260" r:id="rId5"/>
    <p:sldId id="261" r:id="rId6"/>
    <p:sldId id="262" r:id="rId7"/>
    <p:sldId id="263" r:id="rId8"/>
    <p:sldId id="332" r:id="rId9"/>
    <p:sldId id="337" r:id="rId10"/>
    <p:sldId id="336" r:id="rId11"/>
    <p:sldId id="279" r:id="rId12"/>
    <p:sldId id="280" r:id="rId13"/>
    <p:sldId id="33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427"/>
    <p:restoredTop sz="67897"/>
  </p:normalViewPr>
  <p:slideViewPr>
    <p:cSldViewPr snapToGrid="0" snapToObjects="1">
      <p:cViewPr varScale="1">
        <p:scale>
          <a:sx n="27" d="100"/>
          <a:sy n="27" d="100"/>
        </p:scale>
        <p:origin x="1240"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7107D8-FE1B-A247-8ED5-E4F65F6F8C12}" type="datetimeFigureOut">
              <a:rPr lang="en-US" smtClean="0"/>
              <a:t>1/13/2021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289742-0AEC-1C4B-98E6-71E1E2C75F9B}" type="slidenum">
              <a:rPr lang="en-US" smtClean="0"/>
              <a:t>‹#›</a:t>
            </a:fld>
            <a:endParaRPr lang="en-US"/>
          </a:p>
        </p:txBody>
      </p:sp>
    </p:spTree>
    <p:extLst>
      <p:ext uri="{BB962C8B-B14F-4D97-AF65-F5344CB8AC3E}">
        <p14:creationId xmlns:p14="http://schemas.microsoft.com/office/powerpoint/2010/main" val="1346858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289742-0AEC-1C4B-98E6-71E1E2C75F9B}" type="slidenum">
              <a:rPr lang="en-US" smtClean="0"/>
              <a:t>1</a:t>
            </a:fld>
            <a:endParaRPr lang="en-US"/>
          </a:p>
        </p:txBody>
      </p:sp>
    </p:spTree>
    <p:extLst>
      <p:ext uri="{BB962C8B-B14F-4D97-AF65-F5344CB8AC3E}">
        <p14:creationId xmlns:p14="http://schemas.microsoft.com/office/powerpoint/2010/main" val="39734942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1A289742-0AEC-1C4B-98E6-71E1E2C75F9B}" type="slidenum">
              <a:rPr lang="en-US" smtClean="0"/>
              <a:t>10</a:t>
            </a:fld>
            <a:endParaRPr lang="en-US"/>
          </a:p>
        </p:txBody>
      </p:sp>
    </p:spTree>
    <p:extLst>
      <p:ext uri="{BB962C8B-B14F-4D97-AF65-F5344CB8AC3E}">
        <p14:creationId xmlns:p14="http://schemas.microsoft.com/office/powerpoint/2010/main" val="19743183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289742-0AEC-1C4B-98E6-71E1E2C75F9B}" type="slidenum">
              <a:rPr lang="en-US" smtClean="0"/>
              <a:t>11</a:t>
            </a:fld>
            <a:endParaRPr lang="en-US"/>
          </a:p>
        </p:txBody>
      </p:sp>
    </p:spTree>
    <p:extLst>
      <p:ext uri="{BB962C8B-B14F-4D97-AF65-F5344CB8AC3E}">
        <p14:creationId xmlns:p14="http://schemas.microsoft.com/office/powerpoint/2010/main" val="3399608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289742-0AEC-1C4B-98E6-71E1E2C75F9B}" type="slidenum">
              <a:rPr lang="en-US" smtClean="0"/>
              <a:t>12</a:t>
            </a:fld>
            <a:endParaRPr lang="en-US"/>
          </a:p>
        </p:txBody>
      </p:sp>
    </p:spTree>
    <p:extLst>
      <p:ext uri="{BB962C8B-B14F-4D97-AF65-F5344CB8AC3E}">
        <p14:creationId xmlns:p14="http://schemas.microsoft.com/office/powerpoint/2010/main" val="22177077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id="{BFD01BE0-44C9-F94E-B93C-E742A74F271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Notes Placeholder 2">
            <a:extLst>
              <a:ext uri="{FF2B5EF4-FFF2-40B4-BE49-F238E27FC236}">
                <a16:creationId xmlns:a16="http://schemas.microsoft.com/office/drawing/2014/main" id="{CF797EC3-A539-0742-8F8E-E48F4642DF5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panose="020B0600070205080204" pitchFamily="34" charset="-128"/>
            </a:endParaRPr>
          </a:p>
        </p:txBody>
      </p:sp>
      <p:sp>
        <p:nvSpPr>
          <p:cNvPr id="36867" name="Slide Number Placeholder 3">
            <a:extLst>
              <a:ext uri="{FF2B5EF4-FFF2-40B4-BE49-F238E27FC236}">
                <a16:creationId xmlns:a16="http://schemas.microsoft.com/office/drawing/2014/main" id="{18380E43-3423-FE4D-99DC-EE6E8FA742A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77"/>
                <a:ea typeface="ＭＳ Ｐゴシック" panose="020B0600070205080204" pitchFamily="34" charset="-128"/>
              </a:defRPr>
            </a:lvl1pPr>
            <a:lvl2pPr marL="742950" indent="-285750">
              <a:defRPr>
                <a:solidFill>
                  <a:schemeClr val="tx1"/>
                </a:solidFill>
                <a:latin typeface="Rockwell" panose="02060603020205020403" pitchFamily="18" charset="77"/>
                <a:ea typeface="ＭＳ Ｐゴシック" panose="020B0600070205080204" pitchFamily="34" charset="-128"/>
              </a:defRPr>
            </a:lvl2pPr>
            <a:lvl3pPr marL="1143000" indent="-228600">
              <a:defRPr>
                <a:solidFill>
                  <a:schemeClr val="tx1"/>
                </a:solidFill>
                <a:latin typeface="Rockwell" panose="02060603020205020403" pitchFamily="18" charset="77"/>
                <a:ea typeface="ＭＳ Ｐゴシック" panose="020B0600070205080204" pitchFamily="34" charset="-128"/>
              </a:defRPr>
            </a:lvl3pPr>
            <a:lvl4pPr marL="1600200" indent="-228600">
              <a:defRPr>
                <a:solidFill>
                  <a:schemeClr val="tx1"/>
                </a:solidFill>
                <a:latin typeface="Rockwell" panose="02060603020205020403" pitchFamily="18" charset="77"/>
                <a:ea typeface="ＭＳ Ｐゴシック" panose="020B0600070205080204" pitchFamily="34" charset="-128"/>
              </a:defRPr>
            </a:lvl4pPr>
            <a:lvl5pPr marL="2057400" indent="-228600">
              <a:defRPr>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9pPr>
          </a:lstStyle>
          <a:p>
            <a:fld id="{3BF073C3-F995-0441-91C9-B8E15337EC4A}" type="slidenum">
              <a:rPr lang="en-US" altLang="en-US" smtClean="0">
                <a:latin typeface="Calibri" panose="020F0502020204030204" pitchFamily="34" charset="0"/>
              </a:rPr>
              <a:pPr/>
              <a:t>13</a:t>
            </a:fld>
            <a:endParaRPr lang="en-US" altLang="en-US">
              <a:latin typeface="Calibri" panose="020F0502020204030204" pitchFamily="34" charset="0"/>
            </a:endParaRPr>
          </a:p>
        </p:txBody>
      </p:sp>
    </p:spTree>
    <p:extLst>
      <p:ext uri="{BB962C8B-B14F-4D97-AF65-F5344CB8AC3E}">
        <p14:creationId xmlns:p14="http://schemas.microsoft.com/office/powerpoint/2010/main" val="96385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289742-0AEC-1C4B-98E6-71E1E2C75F9B}" type="slidenum">
              <a:rPr lang="en-US" smtClean="0"/>
              <a:t>2</a:t>
            </a:fld>
            <a:endParaRPr lang="en-US"/>
          </a:p>
        </p:txBody>
      </p:sp>
    </p:spTree>
    <p:extLst>
      <p:ext uri="{BB962C8B-B14F-4D97-AF65-F5344CB8AC3E}">
        <p14:creationId xmlns:p14="http://schemas.microsoft.com/office/powerpoint/2010/main" val="1459224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289742-0AEC-1C4B-98E6-71E1E2C75F9B}" type="slidenum">
              <a:rPr lang="en-US" smtClean="0"/>
              <a:t>3</a:t>
            </a:fld>
            <a:endParaRPr lang="en-US"/>
          </a:p>
        </p:txBody>
      </p:sp>
    </p:spTree>
    <p:extLst>
      <p:ext uri="{BB962C8B-B14F-4D97-AF65-F5344CB8AC3E}">
        <p14:creationId xmlns:p14="http://schemas.microsoft.com/office/powerpoint/2010/main" val="3843368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Siblings, </a:t>
            </a:r>
            <a:r>
              <a:rPr lang="en-US" dirty="0" err="1"/>
              <a:t>María</a:t>
            </a:r>
            <a:r>
              <a:rPr lang="en-US" dirty="0"/>
              <a:t> and Juan, who eagerly anticipate a visit with their Abuela at the US-Mexico border to celebrate La Posada Sin </a:t>
            </a:r>
            <a:r>
              <a:rPr lang="en-US" dirty="0" err="1"/>
              <a:t>Fronteras</a:t>
            </a:r>
            <a:r>
              <a:rPr lang="en-US" dirty="0"/>
              <a:t>. It has been five years since their last visit, so each child is creating something special to give to Abuela, though unsure of how they will pass their gifts through the fence at the border. </a:t>
            </a:r>
            <a:r>
              <a:rPr lang="en-US" dirty="0" err="1"/>
              <a:t>María</a:t>
            </a:r>
            <a:r>
              <a:rPr lang="en-US" dirty="0"/>
              <a:t> creates a beautiful scarf for her grandmother to wear home, and Juan colors a picture of Mary and Joseph, images representing the tradition of Las Posadas. As the visit draws to a close, </a:t>
            </a:r>
            <a:r>
              <a:rPr lang="en-US" dirty="0" err="1"/>
              <a:t>María</a:t>
            </a:r>
            <a:r>
              <a:rPr lang="en-US" dirty="0"/>
              <a:t> devises a plan to share the picture with her grandmother and is encouraged when visitors on both sides of the fence cheer her on. This story is filled with beautiful and vibrant illustrations created by Sara Palacios, a past recipient of the Pura Belpré Illustrator Honor Award. Perkin’s debut picture book is a timely introduction of families separated by borders and will lead to thoughtful conversations of love, determination, family, and hope! (Grades K-3)</a:t>
            </a:r>
          </a:p>
        </p:txBody>
      </p:sp>
      <p:sp>
        <p:nvSpPr>
          <p:cNvPr id="4" name="Slide Number Placeholder 3"/>
          <p:cNvSpPr>
            <a:spLocks noGrp="1"/>
          </p:cNvSpPr>
          <p:nvPr>
            <p:ph type="sldNum" sz="quarter" idx="5"/>
          </p:nvPr>
        </p:nvSpPr>
        <p:spPr/>
        <p:txBody>
          <a:bodyPr/>
          <a:lstStyle/>
          <a:p>
            <a:fld id="{1A289742-0AEC-1C4B-98E6-71E1E2C75F9B}" type="slidenum">
              <a:rPr lang="en-US" smtClean="0"/>
              <a:t>4</a:t>
            </a:fld>
            <a:endParaRPr lang="en-US"/>
          </a:p>
        </p:txBody>
      </p:sp>
    </p:spTree>
    <p:extLst>
      <p:ext uri="{BB962C8B-B14F-4D97-AF65-F5344CB8AC3E}">
        <p14:creationId xmlns:p14="http://schemas.microsoft.com/office/powerpoint/2010/main" val="3917046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Mitali</a:t>
            </a:r>
            <a:r>
              <a:rPr lang="en-US" sz="1200" kern="1200" dirty="0">
                <a:solidFill>
                  <a:schemeClr val="tx1"/>
                </a:solidFill>
                <a:effectLst/>
                <a:latin typeface="+mn-lt"/>
                <a:ea typeface="+mn-ea"/>
                <a:cs typeface="+mn-cs"/>
              </a:rPr>
              <a:t> Perkins has written novels for young readers, including You Bring the Distant Near (a National Book Award Nominee, a Walter Honor Book, A South Asia Book Award Winner, A Publishers Weekly Best Book of the Year, and a Shelf Awareness 2017 Best Book of the Year), Rickshaw Girl (a NYPL Top 100 Book) and Bamboo People (an ALA Top 10 YA novel). </a:t>
            </a:r>
            <a:r>
              <a:rPr lang="en-US" sz="1200" kern="1200" dirty="0" err="1">
                <a:solidFill>
                  <a:schemeClr val="tx1"/>
                </a:solidFill>
                <a:effectLst/>
                <a:latin typeface="+mn-lt"/>
                <a:ea typeface="+mn-ea"/>
                <a:cs typeface="+mn-cs"/>
              </a:rPr>
              <a:t>Mitali</a:t>
            </a:r>
            <a:r>
              <a:rPr lang="en-US" sz="1200" kern="1200" dirty="0">
                <a:solidFill>
                  <a:schemeClr val="tx1"/>
                </a:solidFill>
                <a:effectLst/>
                <a:latin typeface="+mn-lt"/>
                <a:ea typeface="+mn-ea"/>
                <a:cs typeface="+mn-cs"/>
              </a:rPr>
              <a:t> was born in India and currently resides in Northern California.</a:t>
            </a:r>
            <a:endParaRPr lang="en-US" dirty="0"/>
          </a:p>
        </p:txBody>
      </p:sp>
      <p:sp>
        <p:nvSpPr>
          <p:cNvPr id="4" name="Slide Number Placeholder 3"/>
          <p:cNvSpPr>
            <a:spLocks noGrp="1"/>
          </p:cNvSpPr>
          <p:nvPr>
            <p:ph type="sldNum" sz="quarter" idx="5"/>
          </p:nvPr>
        </p:nvSpPr>
        <p:spPr/>
        <p:txBody>
          <a:bodyPr/>
          <a:lstStyle/>
          <a:p>
            <a:fld id="{1A289742-0AEC-1C4B-98E6-71E1E2C75F9B}" type="slidenum">
              <a:rPr lang="en-US" smtClean="0"/>
              <a:t>5</a:t>
            </a:fld>
            <a:endParaRPr lang="en-US"/>
          </a:p>
        </p:txBody>
      </p:sp>
    </p:spTree>
    <p:extLst>
      <p:ext uri="{BB962C8B-B14F-4D97-AF65-F5344CB8AC3E}">
        <p14:creationId xmlns:p14="http://schemas.microsoft.com/office/powerpoint/2010/main" val="3634267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Sara Palacios is the recipient of the 2012 Pura </a:t>
            </a:r>
            <a:r>
              <a:rPr lang="en-US" dirty="0" err="1"/>
              <a:t>Belpré</a:t>
            </a:r>
            <a:r>
              <a:rPr lang="en-US" dirty="0"/>
              <a:t> Illustrator Honor Award. A native of Mexico, Sara graduated from the National Institute of Fine Arts in Mexico City and went on to earn BFA and MFA degrees in Illustration from the Academy of Art University in San Francisco. Her books include How to Code a Sandcastle and How to Code a Rollercoaster.</a:t>
            </a:r>
          </a:p>
        </p:txBody>
      </p:sp>
      <p:sp>
        <p:nvSpPr>
          <p:cNvPr id="4" name="Slide Number Placeholder 3"/>
          <p:cNvSpPr>
            <a:spLocks noGrp="1"/>
          </p:cNvSpPr>
          <p:nvPr>
            <p:ph type="sldNum" sz="quarter" idx="5"/>
          </p:nvPr>
        </p:nvSpPr>
        <p:spPr/>
        <p:txBody>
          <a:bodyPr/>
          <a:lstStyle/>
          <a:p>
            <a:fld id="{1A289742-0AEC-1C4B-98E6-71E1E2C75F9B}" type="slidenum">
              <a:rPr lang="en-US" smtClean="0"/>
              <a:t>6</a:t>
            </a:fld>
            <a:endParaRPr lang="en-US"/>
          </a:p>
        </p:txBody>
      </p:sp>
    </p:spTree>
    <p:extLst>
      <p:ext uri="{BB962C8B-B14F-4D97-AF65-F5344CB8AC3E}">
        <p14:creationId xmlns:p14="http://schemas.microsoft.com/office/powerpoint/2010/main" val="2700028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1A289742-0AEC-1C4B-98E6-71E1E2C75F9B}" type="slidenum">
              <a:rPr lang="en-US" smtClean="0"/>
              <a:t>7</a:t>
            </a:fld>
            <a:endParaRPr lang="en-US"/>
          </a:p>
        </p:txBody>
      </p:sp>
    </p:spTree>
    <p:extLst>
      <p:ext uri="{BB962C8B-B14F-4D97-AF65-F5344CB8AC3E}">
        <p14:creationId xmlns:p14="http://schemas.microsoft.com/office/powerpoint/2010/main" val="1084003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1A289742-0AEC-1C4B-98E6-71E1E2C75F9B}" type="slidenum">
              <a:rPr lang="en-US" smtClean="0"/>
              <a:t>8</a:t>
            </a:fld>
            <a:endParaRPr lang="en-US"/>
          </a:p>
        </p:txBody>
      </p:sp>
    </p:spTree>
    <p:extLst>
      <p:ext uri="{BB962C8B-B14F-4D97-AF65-F5344CB8AC3E}">
        <p14:creationId xmlns:p14="http://schemas.microsoft.com/office/powerpoint/2010/main" val="3234364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1A289742-0AEC-1C4B-98E6-71E1E2C75F9B}" type="slidenum">
              <a:rPr lang="en-US" smtClean="0"/>
              <a:t>9</a:t>
            </a:fld>
            <a:endParaRPr lang="en-US"/>
          </a:p>
        </p:txBody>
      </p:sp>
    </p:spTree>
    <p:extLst>
      <p:ext uri="{BB962C8B-B14F-4D97-AF65-F5344CB8AC3E}">
        <p14:creationId xmlns:p14="http://schemas.microsoft.com/office/powerpoint/2010/main" val="353758612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42361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157CC2-0FC8-4686-B024-99790E0F5162}"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536256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358651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405082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smtClean="0"/>
              <a:t>1/13/2021</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43559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smtClean="0"/>
              <a:t>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4249378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smtClean="0"/>
              <a:t>1/13/2021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072378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77919A6-33EB-49BD-A62F-1FA56B9F9712}" type="datetimeFigureOut">
              <a:rPr lang="en-US" smtClean="0"/>
              <a:t>1/13/2021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81886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smtClean="0"/>
              <a:t>1/13/2021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492262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16AA21-1863-4931-97CB-99D0A168701B}" type="datetimeFigureOut">
              <a:rPr lang="en-US" smtClean="0"/>
              <a:t>1/13/2021</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483897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p:cNvSpPr>
          <p:nvPr>
            <p:ph type="pic" idx="1"/>
          </p:nvPr>
        </p:nvSpPr>
        <p:spPr>
          <a:xfrm>
            <a:off x="0" y="0"/>
            <a:ext cx="8303740"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72C379-9A7C-4C87-A116-CBE9F58B04C5}" type="datetimeFigureOut">
              <a:rPr lang="en-US" smtClean="0"/>
              <a:t>1/13/2021</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421661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smtClean="0"/>
              <a:t>1/13/2021</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77551537"/>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www.kcet.org/shows/artbound/a-brief-history-of-border-walls" TargetMode="External"/><Relationship Id="rId3" Type="http://schemas.openxmlformats.org/officeDocument/2006/relationships/image" Target="../media/image14.jpg"/><Relationship Id="rId7" Type="http://schemas.openxmlformats.org/officeDocument/2006/relationships/hyperlink" Target="https://www.youtube.com/watch?v=HGJyt7EnVWo"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claspprograms.org/uploads/Between_Us_and_Abuela-1603808312.pdf" TargetMode="External"/><Relationship Id="rId5" Type="http://schemas.openxmlformats.org/officeDocument/2006/relationships/hyperlink" Target="https://www.britannica.com/story/how-the-border-between-the-united-states-and-mexico-was-established" TargetMode="External"/><Relationship Id="rId4" Type="http://schemas.openxmlformats.org/officeDocument/2006/relationships/hyperlink" Target="https://ucsd.libguides.com/c.php?g=408733&amp;p=3091512" TargetMode="External"/><Relationship Id="rId9" Type="http://schemas.openxmlformats.org/officeDocument/2006/relationships/hyperlink" Target="https://oxfordre.com/americanhistory/view/10.1093/acrefore/9780199329175.001.0001/acrefore-9780199329175-e-146#acrefore-9780199329175-e-146-div1-5"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claspprograms.org/pages/detail/86/Americas-Award-"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readu.utah.edu/" TargetMode="External"/><Relationship Id="rId5" Type="http://schemas.microsoft.com/office/2007/relationships/hdphoto" Target="../media/hdphoto2.wdp"/><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hyperlink" Target="mailto:l.marzulli@utah.edu"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jp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jp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jp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hyperlink" Target="https://www.sarapalaciosillustrations.com/" TargetMode="Externa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10.png"/><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s://www.youtube.com/watch?v=HGJyt7EnVWo" TargetMode="Externa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2.jp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1242D-E12E-4549-8AE8-98E970691772}"/>
              </a:ext>
            </a:extLst>
          </p:cNvPr>
          <p:cNvSpPr>
            <a:spLocks noGrp="1"/>
          </p:cNvSpPr>
          <p:nvPr>
            <p:ph type="ctrTitle"/>
          </p:nvPr>
        </p:nvSpPr>
        <p:spPr/>
        <p:txBody>
          <a:bodyPr/>
          <a:lstStyle/>
          <a:p>
            <a:r>
              <a:rPr lang="en-US" sz="8000" dirty="0"/>
              <a:t>Reading Latin America</a:t>
            </a:r>
            <a:br>
              <a:rPr lang="en-US" sz="8000" dirty="0"/>
            </a:br>
            <a:r>
              <a:rPr lang="en-US" sz="8000" dirty="0"/>
              <a:t> </a:t>
            </a:r>
            <a:r>
              <a:rPr lang="en-US" sz="2600" dirty="0"/>
              <a:t>welcoming award-winning children’s literature into your classrooms.</a:t>
            </a:r>
            <a:br>
              <a:rPr lang="en-US" sz="2400" dirty="0"/>
            </a:br>
            <a:endParaRPr lang="en-US" sz="2400" dirty="0"/>
          </a:p>
        </p:txBody>
      </p:sp>
      <p:sp>
        <p:nvSpPr>
          <p:cNvPr id="3" name="Subtitle 2">
            <a:extLst>
              <a:ext uri="{FF2B5EF4-FFF2-40B4-BE49-F238E27FC236}">
                <a16:creationId xmlns:a16="http://schemas.microsoft.com/office/drawing/2014/main" id="{00F66E37-53AD-8940-89EF-E5A672218A70}"/>
              </a:ext>
            </a:extLst>
          </p:cNvPr>
          <p:cNvSpPr>
            <a:spLocks noGrp="1"/>
          </p:cNvSpPr>
          <p:nvPr>
            <p:ph type="subTitle" idx="1"/>
          </p:nvPr>
        </p:nvSpPr>
        <p:spPr>
          <a:xfrm>
            <a:off x="1069848" y="4389120"/>
            <a:ext cx="5734989" cy="1036658"/>
          </a:xfrm>
        </p:spPr>
        <p:txBody>
          <a:bodyPr>
            <a:normAutofit/>
          </a:bodyPr>
          <a:lstStyle/>
          <a:p>
            <a:r>
              <a:rPr lang="en-US" dirty="0"/>
              <a:t>Luciano Marzulli</a:t>
            </a:r>
          </a:p>
          <a:p>
            <a:r>
              <a:rPr lang="en-US" dirty="0"/>
              <a:t>K-16 Outreach Coordinator</a:t>
            </a:r>
          </a:p>
        </p:txBody>
      </p:sp>
      <p:pic>
        <p:nvPicPr>
          <p:cNvPr id="5" name="Picture 4" descr="Background pattern&#10;&#10;Description automatically generated">
            <a:extLst>
              <a:ext uri="{FF2B5EF4-FFF2-40B4-BE49-F238E27FC236}">
                <a16:creationId xmlns:a16="http://schemas.microsoft.com/office/drawing/2014/main" id="{B4AEAD8E-F1A1-D243-AE00-9571E6430E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848" y="5425777"/>
            <a:ext cx="6273800" cy="812800"/>
          </a:xfrm>
          <a:prstGeom prst="rect">
            <a:avLst/>
          </a:prstGeom>
        </p:spPr>
      </p:pic>
    </p:spTree>
    <p:extLst>
      <p:ext uri="{BB962C8B-B14F-4D97-AF65-F5344CB8AC3E}">
        <p14:creationId xmlns:p14="http://schemas.microsoft.com/office/powerpoint/2010/main" val="8146493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F9526-43C9-9F45-8879-E2076697F303}"/>
              </a:ext>
            </a:extLst>
          </p:cNvPr>
          <p:cNvSpPr>
            <a:spLocks noGrp="1"/>
          </p:cNvSpPr>
          <p:nvPr>
            <p:ph type="title"/>
          </p:nvPr>
        </p:nvSpPr>
        <p:spPr>
          <a:xfrm>
            <a:off x="5584723" y="0"/>
            <a:ext cx="6607277" cy="1609344"/>
          </a:xfrm>
        </p:spPr>
        <p:txBody>
          <a:bodyPr>
            <a:normAutofit/>
          </a:bodyPr>
          <a:lstStyle/>
          <a:p>
            <a:r>
              <a:rPr lang="en-US" dirty="0"/>
              <a:t>Additional Readings &amp; resource links…</a:t>
            </a:r>
            <a:endParaRPr lang="es-ES_tradnl" dirty="0"/>
          </a:p>
        </p:txBody>
      </p:sp>
      <p:pic>
        <p:nvPicPr>
          <p:cNvPr id="4" name="Picture 3" descr="A picture containing fence, child, table, young&#10;&#10;Description automatically generated">
            <a:extLst>
              <a:ext uri="{FF2B5EF4-FFF2-40B4-BE49-F238E27FC236}">
                <a16:creationId xmlns:a16="http://schemas.microsoft.com/office/drawing/2014/main" id="{9967E488-6953-0041-B8CE-C3C3F15E5436}"/>
              </a:ext>
            </a:extLst>
          </p:cNvPr>
          <p:cNvPicPr>
            <a:picLocks noChangeAspect="1"/>
          </p:cNvPicPr>
          <p:nvPr/>
        </p:nvPicPr>
        <p:blipFill rotWithShape="1">
          <a:blip r:embed="rId3">
            <a:extLst>
              <a:ext uri="{28A0092B-C50C-407E-A947-70E740481C1C}">
                <a14:useLocalDpi xmlns:a14="http://schemas.microsoft.com/office/drawing/2010/main" val="0"/>
              </a:ext>
            </a:extLst>
          </a:blip>
          <a:srcRect l="34422" r="5664"/>
          <a:stretch/>
        </p:blipFill>
        <p:spPr>
          <a:xfrm>
            <a:off x="0" y="0"/>
            <a:ext cx="2577034" cy="3598998"/>
          </a:xfrm>
          <a:prstGeom prst="rect">
            <a:avLst/>
          </a:prstGeom>
        </p:spPr>
      </p:pic>
      <p:sp>
        <p:nvSpPr>
          <p:cNvPr id="9" name="Content Placeholder 8">
            <a:extLst>
              <a:ext uri="{FF2B5EF4-FFF2-40B4-BE49-F238E27FC236}">
                <a16:creationId xmlns:a16="http://schemas.microsoft.com/office/drawing/2014/main" id="{D2477342-1E6C-48FD-AA6B-1AE361314B32}"/>
              </a:ext>
            </a:extLst>
          </p:cNvPr>
          <p:cNvSpPr>
            <a:spLocks noGrp="1"/>
          </p:cNvSpPr>
          <p:nvPr>
            <p:ph idx="1"/>
          </p:nvPr>
        </p:nvSpPr>
        <p:spPr>
          <a:xfrm>
            <a:off x="2870790" y="1609344"/>
            <a:ext cx="9321209" cy="5248656"/>
          </a:xfrm>
        </p:spPr>
        <p:txBody>
          <a:bodyPr>
            <a:normAutofit lnSpcReduction="10000"/>
          </a:bodyPr>
          <a:lstStyle/>
          <a:p>
            <a:pPr marL="0" indent="0">
              <a:buNone/>
            </a:pPr>
            <a:r>
              <a:rPr lang="en-US" sz="1700" dirty="0"/>
              <a:t>UC San Diego Border Studies Resources:</a:t>
            </a:r>
          </a:p>
          <a:p>
            <a:pPr marL="0" indent="0">
              <a:buNone/>
            </a:pPr>
            <a:r>
              <a:rPr lang="en-US" sz="1700" dirty="0">
                <a:hlinkClick r:id="rId4"/>
              </a:rPr>
              <a:t>https://ucsd.libguides.com/c.php?g=408733&amp;p=3091512</a:t>
            </a:r>
            <a:endParaRPr lang="en-US" sz="1700" dirty="0"/>
          </a:p>
          <a:p>
            <a:pPr marL="0" indent="0">
              <a:buNone/>
            </a:pPr>
            <a:br>
              <a:rPr lang="en-US" sz="1800" dirty="0"/>
            </a:br>
            <a:r>
              <a:rPr lang="en-US" sz="1600" dirty="0"/>
              <a:t>How the Border Between the United States and Mexico Was Established</a:t>
            </a:r>
          </a:p>
          <a:p>
            <a:pPr marL="0" indent="0">
              <a:buNone/>
            </a:pPr>
            <a:r>
              <a:rPr lang="en-US" sz="1700" dirty="0">
                <a:hlinkClick r:id="rId5"/>
              </a:rPr>
              <a:t>https://www.britannica.com/story/how-the-border-between-the-united-states-and-mexico-was-established</a:t>
            </a:r>
            <a:r>
              <a:rPr lang="en-US" sz="1700" dirty="0"/>
              <a:t> </a:t>
            </a:r>
          </a:p>
          <a:p>
            <a:pPr marL="0" indent="0">
              <a:buNone/>
            </a:pPr>
            <a:r>
              <a:rPr lang="en-US" sz="1700" dirty="0"/>
              <a:t>One page overview on CLASP website:</a:t>
            </a:r>
          </a:p>
          <a:p>
            <a:pPr marL="0" indent="0">
              <a:buNone/>
            </a:pPr>
            <a:r>
              <a:rPr lang="en-US" sz="1700" dirty="0">
                <a:hlinkClick r:id="rId6"/>
              </a:rPr>
              <a:t>http://claspprograms.org/uploads/Between_Us_and_Abuela-1603808312.pdf</a:t>
            </a:r>
            <a:r>
              <a:rPr lang="en-US" sz="1700" dirty="0"/>
              <a:t> </a:t>
            </a:r>
          </a:p>
          <a:p>
            <a:pPr marL="0" indent="0">
              <a:buNone/>
            </a:pPr>
            <a:r>
              <a:rPr lang="en-US" sz="1700" dirty="0"/>
              <a:t>Recording of a book talk with </a:t>
            </a:r>
            <a:r>
              <a:rPr lang="en-US" sz="1700" dirty="0" err="1"/>
              <a:t>Mitali</a:t>
            </a:r>
            <a:r>
              <a:rPr lang="en-US" sz="1700" dirty="0"/>
              <a:t> Perkins:</a:t>
            </a:r>
          </a:p>
          <a:p>
            <a:pPr marL="0" indent="0">
              <a:buNone/>
            </a:pPr>
            <a:r>
              <a:rPr lang="en-US" sz="1700" dirty="0">
                <a:hlinkClick r:id="rId7"/>
              </a:rPr>
              <a:t>https://www.youtube.com/watch?v=HGJyt7EnVWo</a:t>
            </a:r>
            <a:r>
              <a:rPr lang="en-US" sz="1700" dirty="0"/>
              <a:t>  </a:t>
            </a:r>
          </a:p>
          <a:p>
            <a:pPr marL="0" indent="0">
              <a:buNone/>
            </a:pPr>
            <a:r>
              <a:rPr lang="en-US" sz="1700" dirty="0"/>
              <a:t>An exploration of Border Walls </a:t>
            </a:r>
          </a:p>
          <a:p>
            <a:pPr marL="0" indent="0">
              <a:buNone/>
            </a:pPr>
            <a:r>
              <a:rPr lang="en-US" sz="1700" dirty="0">
                <a:hlinkClick r:id="rId8"/>
              </a:rPr>
              <a:t>https://www.kcet.org/shows/artbound/a-brief-history-of-border-walls</a:t>
            </a:r>
            <a:r>
              <a:rPr lang="en-US" sz="1700" dirty="0"/>
              <a:t> </a:t>
            </a:r>
          </a:p>
          <a:p>
            <a:pPr marL="0" indent="0">
              <a:buNone/>
            </a:pPr>
            <a:r>
              <a:rPr lang="en-US" sz="1700" dirty="0"/>
              <a:t>Mexican Immigration to the United States</a:t>
            </a:r>
          </a:p>
          <a:p>
            <a:pPr marL="0" indent="0">
              <a:buNone/>
            </a:pPr>
            <a:r>
              <a:rPr lang="en-US" sz="1700" dirty="0">
                <a:hlinkClick r:id="rId9"/>
              </a:rPr>
              <a:t>https://oxfordre.com/americanhistory/view/10.1093/acrefore/9780199329175.001.0001/acrefore-9780199329175-e-146#acrefore-9780199329175-e-146-div1-5</a:t>
            </a:r>
            <a:r>
              <a:rPr lang="en-US" sz="1700" dirty="0"/>
              <a:t> </a:t>
            </a:r>
          </a:p>
          <a:p>
            <a:endParaRPr lang="en-US" sz="1700" dirty="0"/>
          </a:p>
        </p:txBody>
      </p:sp>
    </p:spTree>
    <p:extLst>
      <p:ext uri="{BB962C8B-B14F-4D97-AF65-F5344CB8AC3E}">
        <p14:creationId xmlns:p14="http://schemas.microsoft.com/office/powerpoint/2010/main" val="39506008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610245D-3EE5-4842-9C6D-C898C8CE7234}"/>
              </a:ext>
            </a:extLst>
          </p:cNvPr>
          <p:cNvPicPr>
            <a:picLocks noChangeAspect="1"/>
          </p:cNvPicPr>
          <p:nvPr/>
        </p:nvPicPr>
        <p:blipFill rotWithShape="1">
          <a:blip r:embed="rId3">
            <a:extLst>
              <a:ext uri="{28A0092B-C50C-407E-A947-70E740481C1C}">
                <a14:useLocalDpi xmlns:a14="http://schemas.microsoft.com/office/drawing/2010/main" val="0"/>
              </a:ext>
            </a:extLst>
          </a:blip>
          <a:srcRect t="18982" r="-1" b="37565"/>
          <a:stretch/>
        </p:blipFill>
        <p:spPr>
          <a:xfrm>
            <a:off x="20" y="11"/>
            <a:ext cx="12191980" cy="6857989"/>
          </a:xfrm>
          <a:prstGeom prst="rect">
            <a:avLst/>
          </a:prstGeom>
        </p:spPr>
      </p:pic>
      <p:sp>
        <p:nvSpPr>
          <p:cNvPr id="2" name="Title 1">
            <a:extLst>
              <a:ext uri="{FF2B5EF4-FFF2-40B4-BE49-F238E27FC236}">
                <a16:creationId xmlns:a16="http://schemas.microsoft.com/office/drawing/2014/main" id="{41AF6144-5C37-6241-BBB4-D7CCF2CCD6A9}"/>
              </a:ext>
            </a:extLst>
          </p:cNvPr>
          <p:cNvSpPr>
            <a:spLocks noGrp="1"/>
          </p:cNvSpPr>
          <p:nvPr>
            <p:ph type="title"/>
          </p:nvPr>
        </p:nvSpPr>
        <p:spPr>
          <a:xfrm>
            <a:off x="1069848" y="484632"/>
            <a:ext cx="10058400" cy="1609344"/>
          </a:xfrm>
        </p:spPr>
        <p:txBody>
          <a:bodyPr anchor="ctr">
            <a:normAutofit/>
          </a:bodyPr>
          <a:lstStyle/>
          <a:p>
            <a:pPr algn="ctr"/>
            <a:r>
              <a:rPr lang="en-US" sz="7200" dirty="0" err="1">
                <a:solidFill>
                  <a:schemeClr val="bg1"/>
                </a:solidFill>
              </a:rPr>
              <a:t>Américas</a:t>
            </a:r>
            <a:r>
              <a:rPr lang="en-US" sz="7200" dirty="0">
                <a:solidFill>
                  <a:schemeClr val="bg1"/>
                </a:solidFill>
              </a:rPr>
              <a:t> award resources</a:t>
            </a:r>
          </a:p>
        </p:txBody>
      </p:sp>
      <p:sp>
        <p:nvSpPr>
          <p:cNvPr id="9" name="Content Placeholder 8">
            <a:extLst>
              <a:ext uri="{FF2B5EF4-FFF2-40B4-BE49-F238E27FC236}">
                <a16:creationId xmlns:a16="http://schemas.microsoft.com/office/drawing/2014/main" id="{94D62F26-5640-4682-89C1-348E11AFA76C}"/>
              </a:ext>
            </a:extLst>
          </p:cNvPr>
          <p:cNvSpPr>
            <a:spLocks noGrp="1"/>
          </p:cNvSpPr>
          <p:nvPr>
            <p:ph idx="1"/>
          </p:nvPr>
        </p:nvSpPr>
        <p:spPr>
          <a:xfrm>
            <a:off x="1069848" y="2121408"/>
            <a:ext cx="10058400" cy="4050792"/>
          </a:xfrm>
        </p:spPr>
        <p:txBody>
          <a:bodyPr>
            <a:normAutofit/>
          </a:bodyPr>
          <a:lstStyle/>
          <a:p>
            <a:r>
              <a:rPr lang="en-US" sz="4000" dirty="0">
                <a:solidFill>
                  <a:schemeClr val="bg1"/>
                </a:solidFill>
              </a:rPr>
              <a:t>CLASP website</a:t>
            </a:r>
          </a:p>
          <a:p>
            <a:r>
              <a:rPr lang="en-US" sz="4000" dirty="0">
                <a:hlinkClick r:id="rId4"/>
              </a:rPr>
              <a:t>http://claspprograms.org/pages/detail/86/Americas-Award-</a:t>
            </a:r>
            <a:endParaRPr lang="en-US" sz="4000" dirty="0"/>
          </a:p>
          <a:p>
            <a:endParaRPr lang="en-US" dirty="0"/>
          </a:p>
        </p:txBody>
      </p:sp>
    </p:spTree>
    <p:extLst>
      <p:ext uri="{BB962C8B-B14F-4D97-AF65-F5344CB8AC3E}">
        <p14:creationId xmlns:p14="http://schemas.microsoft.com/office/powerpoint/2010/main" val="29931578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4F6E6A-621E-9645-B6C2-4B90546C197E}"/>
              </a:ext>
            </a:extLst>
          </p:cNvPr>
          <p:cNvPicPr>
            <a:picLocks noChangeAspect="1"/>
          </p:cNvPicPr>
          <p:nvPr/>
        </p:nvPicPr>
        <p:blipFill rotWithShape="1">
          <a:blip r:embed="rId3">
            <a:extLst>
              <a:ext uri="{28A0092B-C50C-407E-A947-70E740481C1C}">
                <a14:useLocalDpi xmlns:a14="http://schemas.microsoft.com/office/drawing/2010/main" val="0"/>
              </a:ext>
            </a:extLst>
          </a:blip>
          <a:srcRect t="645" b="27239"/>
          <a:stretch/>
        </p:blipFill>
        <p:spPr>
          <a:xfrm>
            <a:off x="20" y="10"/>
            <a:ext cx="12191980" cy="6857989"/>
          </a:xfrm>
          <a:prstGeom prst="rect">
            <a:avLst/>
          </a:prstGeom>
        </p:spPr>
      </p:pic>
      <p:sp>
        <p:nvSpPr>
          <p:cNvPr id="10" name="Rectangle 9">
            <a:extLst>
              <a:ext uri="{FF2B5EF4-FFF2-40B4-BE49-F238E27FC236}">
                <a16:creationId xmlns:a16="http://schemas.microsoft.com/office/drawing/2014/main" id="{F79FF99C-BAA9-404F-9C96-6DD456B4F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9C44AFD-C72D-4D9C-84C6-73E615CE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1650BD-9766-784E-B680-6950475D6CBF}"/>
              </a:ext>
            </a:extLst>
          </p:cNvPr>
          <p:cNvSpPr>
            <a:spLocks noGrp="1"/>
          </p:cNvSpPr>
          <p:nvPr>
            <p:ph type="title"/>
          </p:nvPr>
        </p:nvSpPr>
        <p:spPr>
          <a:xfrm>
            <a:off x="1069848" y="484632"/>
            <a:ext cx="10058400" cy="1609344"/>
          </a:xfrm>
        </p:spPr>
        <p:txBody>
          <a:bodyPr anchor="ctr">
            <a:normAutofit/>
          </a:bodyPr>
          <a:lstStyle/>
          <a:p>
            <a:pPr algn="ctr"/>
            <a:r>
              <a:rPr lang="en-US" sz="8000" dirty="0">
                <a:solidFill>
                  <a:schemeClr val="tx1"/>
                </a:solidFill>
              </a:rPr>
              <a:t>READ U</a:t>
            </a:r>
          </a:p>
        </p:txBody>
      </p:sp>
      <p:sp>
        <p:nvSpPr>
          <p:cNvPr id="3" name="Content Placeholder 2">
            <a:extLst>
              <a:ext uri="{FF2B5EF4-FFF2-40B4-BE49-F238E27FC236}">
                <a16:creationId xmlns:a16="http://schemas.microsoft.com/office/drawing/2014/main" id="{5DDE61EF-AE8A-B44B-9EB4-84740A50BB7F}"/>
              </a:ext>
            </a:extLst>
          </p:cNvPr>
          <p:cNvSpPr>
            <a:spLocks noGrp="1"/>
          </p:cNvSpPr>
          <p:nvPr>
            <p:ph idx="1"/>
          </p:nvPr>
        </p:nvSpPr>
        <p:spPr>
          <a:xfrm>
            <a:off x="1069848" y="2121408"/>
            <a:ext cx="10058400" cy="4050792"/>
          </a:xfrm>
        </p:spPr>
        <p:txBody>
          <a:bodyPr>
            <a:normAutofit/>
          </a:bodyPr>
          <a:lstStyle/>
          <a:p>
            <a:r>
              <a:rPr lang="en-US" sz="4000" dirty="0"/>
              <a:t>Curated book sets through the College of Education:</a:t>
            </a:r>
          </a:p>
          <a:p>
            <a:r>
              <a:rPr lang="en-US" sz="4000" dirty="0">
                <a:hlinkClick r:id="rId6"/>
              </a:rPr>
              <a:t>http://readu.utah.edu</a:t>
            </a:r>
            <a:endParaRPr lang="en-US" sz="4000" dirty="0"/>
          </a:p>
          <a:p>
            <a:endParaRPr lang="en-US" dirty="0"/>
          </a:p>
        </p:txBody>
      </p:sp>
      <p:grpSp>
        <p:nvGrpSpPr>
          <p:cNvPr id="14" name="Group 13">
            <a:extLst>
              <a:ext uri="{FF2B5EF4-FFF2-40B4-BE49-F238E27FC236}">
                <a16:creationId xmlns:a16="http://schemas.microsoft.com/office/drawing/2014/main" id="{1D25B14F-36E0-41E8-956F-CABEF1ADD6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5" name="Oval 14">
              <a:extLst>
                <a:ext uri="{FF2B5EF4-FFF2-40B4-BE49-F238E27FC236}">
                  <a16:creationId xmlns:a16="http://schemas.microsoft.com/office/drawing/2014/main" id="{4AFB9EA5-DE4D-4E6B-A302-F55174E4B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6" name="Oval 15">
              <a:extLst>
                <a:ext uri="{FF2B5EF4-FFF2-40B4-BE49-F238E27FC236}">
                  <a16:creationId xmlns:a16="http://schemas.microsoft.com/office/drawing/2014/main" id="{E44092F4-4D9B-4D0A-8832-C29E786F8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921362056"/>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Box 4">
            <a:extLst>
              <a:ext uri="{FF2B5EF4-FFF2-40B4-BE49-F238E27FC236}">
                <a16:creationId xmlns:a16="http://schemas.microsoft.com/office/drawing/2014/main" id="{EC4AB0E7-F414-9F40-B79B-4CCE96656B2A}"/>
              </a:ext>
            </a:extLst>
          </p:cNvPr>
          <p:cNvSpPr txBox="1">
            <a:spLocks noChangeArrowheads="1"/>
          </p:cNvSpPr>
          <p:nvPr/>
        </p:nvSpPr>
        <p:spPr bwMode="auto">
          <a:xfrm>
            <a:off x="5081588" y="0"/>
            <a:ext cx="6437312" cy="387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77"/>
                <a:ea typeface="ＭＳ Ｐゴシック" panose="020B0600070205080204" pitchFamily="34" charset="-128"/>
              </a:defRPr>
            </a:lvl1pPr>
            <a:lvl2pPr marL="742950" indent="-285750">
              <a:defRPr>
                <a:solidFill>
                  <a:schemeClr val="tx1"/>
                </a:solidFill>
                <a:latin typeface="Rockwell" panose="02060603020205020403" pitchFamily="18" charset="77"/>
                <a:ea typeface="ＭＳ Ｐゴシック" panose="020B0600070205080204" pitchFamily="34" charset="-128"/>
              </a:defRPr>
            </a:lvl2pPr>
            <a:lvl3pPr marL="1143000" indent="-228600">
              <a:defRPr>
                <a:solidFill>
                  <a:schemeClr val="tx1"/>
                </a:solidFill>
                <a:latin typeface="Rockwell" panose="02060603020205020403" pitchFamily="18" charset="77"/>
                <a:ea typeface="ＭＳ Ｐゴシック" panose="020B0600070205080204" pitchFamily="34" charset="-128"/>
              </a:defRPr>
            </a:lvl3pPr>
            <a:lvl4pPr marL="1600200" indent="-228600">
              <a:defRPr>
                <a:solidFill>
                  <a:schemeClr val="tx1"/>
                </a:solidFill>
                <a:latin typeface="Rockwell" panose="02060603020205020403" pitchFamily="18" charset="77"/>
                <a:ea typeface="ＭＳ Ｐゴシック" panose="020B0600070205080204" pitchFamily="34" charset="-128"/>
              </a:defRPr>
            </a:lvl4pPr>
            <a:lvl5pPr marL="2057400" indent="-228600">
              <a:defRPr>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9pPr>
          </a:lstStyle>
          <a:p>
            <a:r>
              <a:rPr lang="en-US" altLang="en-US" sz="6000" dirty="0">
                <a:latin typeface="Miriam" panose="020B0502050101010101" pitchFamily="34" charset="-79"/>
              </a:rPr>
              <a:t>Let’s work together!</a:t>
            </a:r>
          </a:p>
          <a:p>
            <a:endParaRPr lang="en-US" altLang="en-US" dirty="0"/>
          </a:p>
          <a:p>
            <a:r>
              <a:rPr lang="en-US" altLang="en-US" sz="2800" dirty="0"/>
              <a:t>Luciano Marzulli	</a:t>
            </a:r>
          </a:p>
          <a:p>
            <a:r>
              <a:rPr lang="en-US" altLang="en-US" sz="2800" dirty="0">
                <a:hlinkClick r:id="rId3"/>
              </a:rPr>
              <a:t>l.marzulli@utah.edu</a:t>
            </a:r>
            <a:r>
              <a:rPr lang="en-US" altLang="en-US" sz="2800" dirty="0"/>
              <a:t> </a:t>
            </a:r>
          </a:p>
          <a:p>
            <a:r>
              <a:rPr lang="en-US" altLang="en-US" sz="2800" dirty="0"/>
              <a:t>K-16 Outreach Coordinator</a:t>
            </a:r>
          </a:p>
          <a:p>
            <a:r>
              <a:rPr lang="en-US" altLang="en-US" sz="2800" dirty="0"/>
              <a:t>Center for Latin American Studies</a:t>
            </a:r>
          </a:p>
          <a:p>
            <a:r>
              <a:rPr lang="en-US" altLang="en-US" sz="2800" dirty="0"/>
              <a:t>801.581.6518</a:t>
            </a:r>
          </a:p>
          <a:p>
            <a:r>
              <a:rPr lang="en-US" altLang="en-US" sz="2800" dirty="0"/>
              <a:t>http://</a:t>
            </a:r>
            <a:r>
              <a:rPr lang="en-US" altLang="en-US" sz="2800" dirty="0" err="1"/>
              <a:t>ias.utah.edu</a:t>
            </a:r>
            <a:endParaRPr lang="en-US" altLang="en-US" sz="2800" dirty="0">
              <a:latin typeface="Miriam" panose="020B0502050101010101" pitchFamily="34" charset="-79"/>
            </a:endParaRPr>
          </a:p>
        </p:txBody>
      </p:sp>
      <p:pic>
        <p:nvPicPr>
          <p:cNvPr id="3" name="Picture 2" descr="Background pattern&#10;&#10;Description automatically generated">
            <a:extLst>
              <a:ext uri="{FF2B5EF4-FFF2-40B4-BE49-F238E27FC236}">
                <a16:creationId xmlns:a16="http://schemas.microsoft.com/office/drawing/2014/main" id="{EB22BE21-86B2-F941-8D0D-98D15C2A6D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3472" y="4936460"/>
            <a:ext cx="6273800" cy="812800"/>
          </a:xfrm>
          <a:prstGeom prst="rect">
            <a:avLst/>
          </a:prstGeom>
        </p:spPr>
      </p:pic>
      <p:sp>
        <p:nvSpPr>
          <p:cNvPr id="7" name="Title 1">
            <a:extLst>
              <a:ext uri="{FF2B5EF4-FFF2-40B4-BE49-F238E27FC236}">
                <a16:creationId xmlns:a16="http://schemas.microsoft.com/office/drawing/2014/main" id="{A52D8420-F0FF-1A43-AEBD-25357BAA165A}"/>
              </a:ext>
            </a:extLst>
          </p:cNvPr>
          <p:cNvSpPr txBox="1">
            <a:spLocks/>
          </p:cNvSpPr>
          <p:nvPr/>
        </p:nvSpPr>
        <p:spPr>
          <a:xfrm rot="5400000">
            <a:off x="610" y="3115467"/>
            <a:ext cx="6858000" cy="627063"/>
          </a:xfrm>
          <a:prstGeom prst="rect">
            <a:avLst/>
          </a:prstGeom>
          <a:solidFill>
            <a:srgbClr val="00BC8B"/>
          </a:solidFill>
        </p:spPr>
        <p:txBody>
          <a:bodyPr anchor="ctr">
            <a:normAutofit fontScale="62500" lnSpcReduction="20000"/>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pPr algn="ctr" fontAlgn="auto">
              <a:spcAft>
                <a:spcPts val="0"/>
              </a:spcAft>
              <a:defRPr/>
            </a:pPr>
            <a:endParaRPr lang="en-US" sz="7000" dirty="0">
              <a:solidFill>
                <a:schemeClr val="bg1"/>
              </a:solidFill>
              <a:latin typeface="Meiryo" panose="020B0604030504040204" pitchFamily="34" charset="-128"/>
              <a:ea typeface="Meiryo" panose="020B0604030504040204" pitchFamily="34" charset="-128"/>
              <a:cs typeface="Meiryo" panose="020B0604030504040204" pitchFamily="34" charset="-128"/>
            </a:endParaRPr>
          </a:p>
        </p:txBody>
      </p:sp>
    </p:spTree>
    <p:extLst>
      <p:ext uri="{BB962C8B-B14F-4D97-AF65-F5344CB8AC3E}">
        <p14:creationId xmlns:p14="http://schemas.microsoft.com/office/powerpoint/2010/main" val="19483933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24">
            <a:extLst>
              <a:ext uri="{FF2B5EF4-FFF2-40B4-BE49-F238E27FC236}">
                <a16:creationId xmlns:a16="http://schemas.microsoft.com/office/drawing/2014/main" id="{F3AF35CD-DA30-4E34-B0F3-32C27766DA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B0C84E-0738-9443-A186-5C10DCFA62E5}"/>
              </a:ext>
            </a:extLst>
          </p:cNvPr>
          <p:cNvSpPr>
            <a:spLocks noGrp="1"/>
          </p:cNvSpPr>
          <p:nvPr>
            <p:ph type="title"/>
          </p:nvPr>
        </p:nvSpPr>
        <p:spPr>
          <a:xfrm>
            <a:off x="8156350" y="484632"/>
            <a:ext cx="3544035" cy="1609344"/>
          </a:xfrm>
          <a:ln>
            <a:noFill/>
          </a:ln>
        </p:spPr>
        <p:txBody>
          <a:bodyPr>
            <a:normAutofit/>
          </a:bodyPr>
          <a:lstStyle/>
          <a:p>
            <a:endParaRPr lang="en-US" sz="3200"/>
          </a:p>
        </p:txBody>
      </p:sp>
      <p:pic>
        <p:nvPicPr>
          <p:cNvPr id="8" name="Picture 7" descr="A picture containing text&#10;&#10;Description automatically generated">
            <a:extLst>
              <a:ext uri="{FF2B5EF4-FFF2-40B4-BE49-F238E27FC236}">
                <a16:creationId xmlns:a16="http://schemas.microsoft.com/office/drawing/2014/main" id="{E2C82940-B106-9048-A0A5-C11E40AF69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999" y="775854"/>
            <a:ext cx="6882269" cy="5316552"/>
          </a:xfrm>
          <a:prstGeom prst="rect">
            <a:avLst/>
          </a:prstGeom>
        </p:spPr>
      </p:pic>
      <p:sp>
        <p:nvSpPr>
          <p:cNvPr id="3" name="Content Placeholder 2">
            <a:extLst>
              <a:ext uri="{FF2B5EF4-FFF2-40B4-BE49-F238E27FC236}">
                <a16:creationId xmlns:a16="http://schemas.microsoft.com/office/drawing/2014/main" id="{EB4A9844-81C7-9842-BF51-0FF7891F30DA}"/>
              </a:ext>
            </a:extLst>
          </p:cNvPr>
          <p:cNvSpPr>
            <a:spLocks noGrp="1"/>
          </p:cNvSpPr>
          <p:nvPr>
            <p:ph idx="1"/>
          </p:nvPr>
        </p:nvSpPr>
        <p:spPr>
          <a:xfrm>
            <a:off x="8156351" y="2121408"/>
            <a:ext cx="3544034" cy="4050792"/>
          </a:xfrm>
        </p:spPr>
        <p:txBody>
          <a:bodyPr>
            <a:normAutofit/>
          </a:bodyPr>
          <a:lstStyle/>
          <a:p>
            <a:r>
              <a:rPr lang="en-US" dirty="0"/>
              <a:t>This session will provide an opportunity to take an in depth look at the 2020 </a:t>
            </a:r>
            <a:r>
              <a:rPr lang="en-US" dirty="0" err="1"/>
              <a:t>Américas</a:t>
            </a:r>
            <a:r>
              <a:rPr lang="en-US" dirty="0"/>
              <a:t> Award Winning title: </a:t>
            </a:r>
            <a:r>
              <a:rPr lang="en-US" b="1" i="1" dirty="0"/>
              <a:t>Between Us and Abuela: A Family Story from the Border  </a:t>
            </a:r>
            <a:r>
              <a:rPr lang="en-US" dirty="0"/>
              <a:t>written by </a:t>
            </a:r>
            <a:r>
              <a:rPr lang="en-US" dirty="0" err="1"/>
              <a:t>Mitali</a:t>
            </a:r>
            <a:r>
              <a:rPr lang="en-US" dirty="0"/>
              <a:t> Perkins and illustrated by Sara Palacios.  </a:t>
            </a:r>
          </a:p>
        </p:txBody>
      </p:sp>
      <p:grpSp>
        <p:nvGrpSpPr>
          <p:cNvPr id="38" name="Group 26">
            <a:extLst>
              <a:ext uri="{FF2B5EF4-FFF2-40B4-BE49-F238E27FC236}">
                <a16:creationId xmlns:a16="http://schemas.microsoft.com/office/drawing/2014/main" id="{BCFC42DC-2C46-47C4-BC61-530557385D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8" name="Oval 27">
              <a:extLst>
                <a:ext uri="{FF2B5EF4-FFF2-40B4-BE49-F238E27FC236}">
                  <a16:creationId xmlns:a16="http://schemas.microsoft.com/office/drawing/2014/main" id="{54B91A37-AA1F-4966-8ACF-93023547D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9" name="Oval 28">
              <a:extLst>
                <a:ext uri="{FF2B5EF4-FFF2-40B4-BE49-F238E27FC236}">
                  <a16:creationId xmlns:a16="http://schemas.microsoft.com/office/drawing/2014/main" id="{17B17AC5-0931-432F-9A4A-DDCFAA010A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597412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F3AF35CD-DA30-4E34-B0F3-32C27766DA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6D6D4E-14E1-BD42-81B6-291B46D948B1}"/>
              </a:ext>
            </a:extLst>
          </p:cNvPr>
          <p:cNvSpPr>
            <a:spLocks noGrp="1"/>
          </p:cNvSpPr>
          <p:nvPr>
            <p:ph type="title"/>
          </p:nvPr>
        </p:nvSpPr>
        <p:spPr>
          <a:xfrm>
            <a:off x="8156350" y="484632"/>
            <a:ext cx="3544035" cy="1609344"/>
          </a:xfrm>
          <a:ln>
            <a:noFill/>
          </a:ln>
        </p:spPr>
        <p:txBody>
          <a:bodyPr>
            <a:normAutofit/>
          </a:bodyPr>
          <a:lstStyle/>
          <a:p>
            <a:r>
              <a:rPr lang="en-US" sz="3200"/>
              <a:t>Américas Award</a:t>
            </a:r>
          </a:p>
        </p:txBody>
      </p:sp>
      <p:pic>
        <p:nvPicPr>
          <p:cNvPr id="6" name="Picture 5" descr="A close up of a sign&#10;&#10;Description automatically generated">
            <a:extLst>
              <a:ext uri="{FF2B5EF4-FFF2-40B4-BE49-F238E27FC236}">
                <a16:creationId xmlns:a16="http://schemas.microsoft.com/office/drawing/2014/main" id="{5ABAC818-1355-5B4C-A411-F489130650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999" y="1128571"/>
            <a:ext cx="6882269" cy="4611118"/>
          </a:xfrm>
          <a:prstGeom prst="rect">
            <a:avLst/>
          </a:prstGeom>
        </p:spPr>
      </p:pic>
      <p:sp>
        <p:nvSpPr>
          <p:cNvPr id="3" name="Content Placeholder 2">
            <a:extLst>
              <a:ext uri="{FF2B5EF4-FFF2-40B4-BE49-F238E27FC236}">
                <a16:creationId xmlns:a16="http://schemas.microsoft.com/office/drawing/2014/main" id="{F9AADDA5-AD88-AC42-B1EF-09E3B34CFDD5}"/>
              </a:ext>
            </a:extLst>
          </p:cNvPr>
          <p:cNvSpPr>
            <a:spLocks noGrp="1"/>
          </p:cNvSpPr>
          <p:nvPr>
            <p:ph idx="1"/>
          </p:nvPr>
        </p:nvSpPr>
        <p:spPr>
          <a:xfrm>
            <a:off x="8086290" y="1688897"/>
            <a:ext cx="3544034" cy="4050792"/>
          </a:xfrm>
        </p:spPr>
        <p:txBody>
          <a:bodyPr>
            <a:noAutofit/>
          </a:bodyPr>
          <a:lstStyle/>
          <a:p>
            <a:r>
              <a:rPr lang="en-US" dirty="0"/>
              <a:t>CLASP founded the </a:t>
            </a:r>
            <a:r>
              <a:rPr lang="en-US" dirty="0" err="1"/>
              <a:t>Américas</a:t>
            </a:r>
            <a:r>
              <a:rPr lang="en-US" dirty="0"/>
              <a:t> Award in 1993 to encourage and commend authors, illustrators and publishers who produce quality children’s and young adult books that portray Latin America, the Caribbean, or Latinx in the United States, and to provide teachers with recommendations for classroom use. CLASP offers up to two annual book awards, together with a commended list of titles.</a:t>
            </a:r>
          </a:p>
        </p:txBody>
      </p:sp>
      <p:grpSp>
        <p:nvGrpSpPr>
          <p:cNvPr id="32" name="Group 31">
            <a:extLst>
              <a:ext uri="{FF2B5EF4-FFF2-40B4-BE49-F238E27FC236}">
                <a16:creationId xmlns:a16="http://schemas.microsoft.com/office/drawing/2014/main" id="{BCFC42DC-2C46-47C4-BC61-530557385D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3" name="Oval 32">
              <a:extLst>
                <a:ext uri="{FF2B5EF4-FFF2-40B4-BE49-F238E27FC236}">
                  <a16:creationId xmlns:a16="http://schemas.microsoft.com/office/drawing/2014/main" id="{54B91A37-AA1F-4966-8ACF-93023547D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4" name="Oval 33">
              <a:extLst>
                <a:ext uri="{FF2B5EF4-FFF2-40B4-BE49-F238E27FC236}">
                  <a16:creationId xmlns:a16="http://schemas.microsoft.com/office/drawing/2014/main" id="{17B17AC5-0931-432F-9A4A-DDCFAA010A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082753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 name="Rectangle 52">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54">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7" name="Rectangle 56">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8" name="Rectangle 58">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CC8B1B2-51C0-6C4E-8D47-742FE790F707}"/>
              </a:ext>
            </a:extLst>
          </p:cNvPr>
          <p:cNvSpPr>
            <a:spLocks noGrp="1"/>
          </p:cNvSpPr>
          <p:nvPr>
            <p:ph type="title"/>
          </p:nvPr>
        </p:nvSpPr>
        <p:spPr>
          <a:xfrm>
            <a:off x="1069848" y="484632"/>
            <a:ext cx="10058400" cy="1609344"/>
          </a:xfrm>
        </p:spPr>
        <p:txBody>
          <a:bodyPr>
            <a:normAutofit/>
          </a:bodyPr>
          <a:lstStyle/>
          <a:p>
            <a:r>
              <a:rPr lang="en-US" sz="5000" b="1"/>
              <a:t>Between Us and Abuela: A Family Story from the Border</a:t>
            </a:r>
            <a:endParaRPr lang="en-US" sz="5000"/>
          </a:p>
        </p:txBody>
      </p:sp>
      <p:pic>
        <p:nvPicPr>
          <p:cNvPr id="4" name="Picture 3" descr="A picture containing text&#10;&#10;Description automatically generated">
            <a:extLst>
              <a:ext uri="{FF2B5EF4-FFF2-40B4-BE49-F238E27FC236}">
                <a16:creationId xmlns:a16="http://schemas.microsoft.com/office/drawing/2014/main" id="{C400E3BB-DD38-504D-BA9F-04DD7CC99470}"/>
              </a:ext>
            </a:extLst>
          </p:cNvPr>
          <p:cNvPicPr>
            <a:picLocks noChangeAspect="1"/>
          </p:cNvPicPr>
          <p:nvPr/>
        </p:nvPicPr>
        <p:blipFill rotWithShape="1">
          <a:blip r:embed="rId5">
            <a:extLst>
              <a:ext uri="{28A0092B-C50C-407E-A947-70E740481C1C}">
                <a14:useLocalDpi xmlns:a14="http://schemas.microsoft.com/office/drawing/2010/main" val="0"/>
              </a:ext>
            </a:extLst>
          </a:blip>
          <a:srcRect t="609"/>
          <a:stretch/>
        </p:blipFill>
        <p:spPr>
          <a:xfrm>
            <a:off x="1007196" y="2265037"/>
            <a:ext cx="5088800" cy="3907158"/>
          </a:xfrm>
          <a:prstGeom prst="rect">
            <a:avLst/>
          </a:prstGeom>
        </p:spPr>
      </p:pic>
      <p:sp>
        <p:nvSpPr>
          <p:cNvPr id="9" name="Content Placeholder 8">
            <a:extLst>
              <a:ext uri="{FF2B5EF4-FFF2-40B4-BE49-F238E27FC236}">
                <a16:creationId xmlns:a16="http://schemas.microsoft.com/office/drawing/2014/main" id="{1F688289-20BA-43F6-93B1-C8E7E0FC12FC}"/>
              </a:ext>
            </a:extLst>
          </p:cNvPr>
          <p:cNvSpPr>
            <a:spLocks noGrp="1"/>
          </p:cNvSpPr>
          <p:nvPr>
            <p:ph idx="1"/>
          </p:nvPr>
        </p:nvSpPr>
        <p:spPr>
          <a:xfrm>
            <a:off x="6496216" y="2320412"/>
            <a:ext cx="4632031" cy="3851787"/>
          </a:xfrm>
        </p:spPr>
        <p:txBody>
          <a:bodyPr anchor="ctr">
            <a:normAutofit/>
          </a:bodyPr>
          <a:lstStyle/>
          <a:p>
            <a:r>
              <a:rPr lang="en-US" sz="1400" dirty="0"/>
              <a:t>Siblings, </a:t>
            </a:r>
            <a:r>
              <a:rPr lang="en-US" sz="1400" dirty="0" err="1"/>
              <a:t>María</a:t>
            </a:r>
            <a:r>
              <a:rPr lang="en-US" sz="1400" dirty="0"/>
              <a:t> and Juan, who eagerly anticipate a visit with their Abuela at the US-Mexico border to celebrate La Posada Sin </a:t>
            </a:r>
            <a:r>
              <a:rPr lang="en-US" sz="1400" dirty="0" err="1"/>
              <a:t>Fronteras</a:t>
            </a:r>
            <a:r>
              <a:rPr lang="en-US" sz="1400" dirty="0"/>
              <a:t>. It has been five years since their last visit, so each child is creating something special to give to Abuela, though unsure of how they will pass their gifts through the fence at the border. </a:t>
            </a:r>
            <a:r>
              <a:rPr lang="en-US" sz="1400" dirty="0" err="1"/>
              <a:t>María</a:t>
            </a:r>
            <a:r>
              <a:rPr lang="en-US" sz="1400" dirty="0"/>
              <a:t> creates a beautiful scarf for her grandmother to wear home, and Juan colors a picture of Mary and Joseph, images representing the tradition of Las Posadas. As the visit draws to a close, </a:t>
            </a:r>
            <a:r>
              <a:rPr lang="en-US" sz="1400" dirty="0" err="1"/>
              <a:t>María</a:t>
            </a:r>
            <a:r>
              <a:rPr lang="en-US" sz="1400" dirty="0"/>
              <a:t> devises a plan to share the picture with her grandmother and is encouraged when visitors on both sides of the fence cheer her on. This story is filled with beautiful and vibrant illustrations created by Sara Palacios, a past recipient of the Pura Belpré Illustrator Honor Award. Perkin’s debut picture book is a timely introduction of families separated by borders and will lead to thoughtful conversations of love, determination, family, and hope! </a:t>
            </a:r>
          </a:p>
          <a:p>
            <a:endParaRPr lang="en-US" sz="1400" dirty="0"/>
          </a:p>
        </p:txBody>
      </p:sp>
      <p:sp>
        <p:nvSpPr>
          <p:cNvPr id="69" name="Oval 60">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70" name="Oval 62">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141952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3964958D-AF5D-4863-B5FB-83F6B8CB1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12188656"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386A53-BAD3-7146-B509-A05F99430781}"/>
              </a:ext>
            </a:extLst>
          </p:cNvPr>
          <p:cNvSpPr>
            <a:spLocks noGrp="1"/>
          </p:cNvSpPr>
          <p:nvPr>
            <p:ph type="title"/>
          </p:nvPr>
        </p:nvSpPr>
        <p:spPr>
          <a:xfrm>
            <a:off x="4970109" y="484632"/>
            <a:ext cx="6730277" cy="1609344"/>
          </a:xfrm>
          <a:ln>
            <a:noFill/>
          </a:ln>
        </p:spPr>
        <p:txBody>
          <a:bodyPr>
            <a:normAutofit/>
          </a:bodyPr>
          <a:lstStyle/>
          <a:p>
            <a:r>
              <a:rPr lang="en-US" sz="4800"/>
              <a:t>Mitali Perkins</a:t>
            </a:r>
          </a:p>
        </p:txBody>
      </p:sp>
      <p:pic>
        <p:nvPicPr>
          <p:cNvPr id="4" name="Picture 3" descr="A person smiling for the camera&#10;&#10;Description automatically generated">
            <a:extLst>
              <a:ext uri="{FF2B5EF4-FFF2-40B4-BE49-F238E27FC236}">
                <a16:creationId xmlns:a16="http://schemas.microsoft.com/office/drawing/2014/main" id="{6FD2F1B0-405A-3741-84BC-020583DBE597}"/>
              </a:ext>
            </a:extLst>
          </p:cNvPr>
          <p:cNvPicPr>
            <a:picLocks noChangeAspect="1"/>
          </p:cNvPicPr>
          <p:nvPr/>
        </p:nvPicPr>
        <p:blipFill rotWithShape="1">
          <a:blip r:embed="rId5">
            <a:extLst>
              <a:ext uri="{28A0092B-C50C-407E-A947-70E740481C1C}">
                <a14:useLocalDpi xmlns:a14="http://schemas.microsoft.com/office/drawing/2010/main" val="0"/>
              </a:ext>
            </a:extLst>
          </a:blip>
          <a:srcRect r="5236"/>
          <a:stretch/>
        </p:blipFill>
        <p:spPr>
          <a:xfrm>
            <a:off x="3344" y="10"/>
            <a:ext cx="4646726" cy="6857990"/>
          </a:xfrm>
          <a:prstGeom prst="rect">
            <a:avLst/>
          </a:prstGeom>
        </p:spPr>
      </p:pic>
      <p:sp>
        <p:nvSpPr>
          <p:cNvPr id="15" name="Content Placeholder 14">
            <a:extLst>
              <a:ext uri="{FF2B5EF4-FFF2-40B4-BE49-F238E27FC236}">
                <a16:creationId xmlns:a16="http://schemas.microsoft.com/office/drawing/2014/main" id="{DF4BB490-2B7A-413E-A5B3-3116E95E7B14}"/>
              </a:ext>
            </a:extLst>
          </p:cNvPr>
          <p:cNvSpPr>
            <a:spLocks noGrp="1"/>
          </p:cNvSpPr>
          <p:nvPr>
            <p:ph idx="1"/>
          </p:nvPr>
        </p:nvSpPr>
        <p:spPr>
          <a:xfrm>
            <a:off x="4970109" y="2121408"/>
            <a:ext cx="6730276" cy="4050792"/>
          </a:xfrm>
        </p:spPr>
        <p:txBody>
          <a:bodyPr>
            <a:normAutofit/>
          </a:bodyPr>
          <a:lstStyle/>
          <a:p>
            <a:r>
              <a:rPr lang="en-US" sz="2400" dirty="0" err="1"/>
              <a:t>Mitali</a:t>
            </a:r>
            <a:r>
              <a:rPr lang="en-US" sz="2400" dirty="0"/>
              <a:t> Perkins has written novels for young readers, including You Bring the Distant Near (a National Book Award Nominee, a Walter Honor Book, A South Asia Book Award Winner, A Publishers Weekly Best Book of the Year, and a Shelf Awareness 2017 Best Book of the Year), Rickshaw Girl (a NYPL Top 100 Book) and Bamboo People (an ALA Top 10 YA novel). </a:t>
            </a:r>
            <a:r>
              <a:rPr lang="en-US" sz="2400" dirty="0" err="1"/>
              <a:t>Mitali</a:t>
            </a:r>
            <a:r>
              <a:rPr lang="en-US" sz="2400" dirty="0"/>
              <a:t> was born in India and currently resides in Northern California.</a:t>
            </a:r>
          </a:p>
          <a:p>
            <a:r>
              <a:rPr lang="en-US" sz="2400" dirty="0"/>
              <a:t>https://</a:t>
            </a:r>
            <a:r>
              <a:rPr lang="en-US" sz="2400" dirty="0" err="1"/>
              <a:t>www.mitaliperkins.com</a:t>
            </a:r>
            <a:endParaRPr lang="en-US" sz="2400" dirty="0"/>
          </a:p>
          <a:p>
            <a:endParaRPr lang="en-US" sz="1800" dirty="0"/>
          </a:p>
        </p:txBody>
      </p:sp>
      <p:grpSp>
        <p:nvGrpSpPr>
          <p:cNvPr id="50" name="Group 49">
            <a:extLst>
              <a:ext uri="{FF2B5EF4-FFF2-40B4-BE49-F238E27FC236}">
                <a16:creationId xmlns:a16="http://schemas.microsoft.com/office/drawing/2014/main" id="{11002ACD-3B0C-4885-8754-8A00E926FE4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51" name="Oval 50">
              <a:extLst>
                <a:ext uri="{FF2B5EF4-FFF2-40B4-BE49-F238E27FC236}">
                  <a16:creationId xmlns:a16="http://schemas.microsoft.com/office/drawing/2014/main" id="{DF0313CD-4196-4456-A70D-5EE2B995B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52" name="Oval 51">
              <a:extLst>
                <a:ext uri="{FF2B5EF4-FFF2-40B4-BE49-F238E27FC236}">
                  <a16:creationId xmlns:a16="http://schemas.microsoft.com/office/drawing/2014/main" id="{80DE0B32-9EE8-4975-AD48-3855B0A82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42172044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362E11DD-B54B-4751-9C17-39DAF9EF4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50EF1E-108F-E447-AC51-87BD0FECA164}"/>
              </a:ext>
            </a:extLst>
          </p:cNvPr>
          <p:cNvSpPr>
            <a:spLocks noGrp="1"/>
          </p:cNvSpPr>
          <p:nvPr>
            <p:ph type="title"/>
          </p:nvPr>
        </p:nvSpPr>
        <p:spPr>
          <a:xfrm>
            <a:off x="382280" y="484632"/>
            <a:ext cx="6743844" cy="1609344"/>
          </a:xfrm>
        </p:spPr>
        <p:txBody>
          <a:bodyPr>
            <a:normAutofit/>
          </a:bodyPr>
          <a:lstStyle/>
          <a:p>
            <a:r>
              <a:rPr lang="en-US" sz="4800"/>
              <a:t>Sara Palacios</a:t>
            </a:r>
          </a:p>
        </p:txBody>
      </p:sp>
      <p:sp>
        <p:nvSpPr>
          <p:cNvPr id="9" name="Content Placeholder 8">
            <a:extLst>
              <a:ext uri="{FF2B5EF4-FFF2-40B4-BE49-F238E27FC236}">
                <a16:creationId xmlns:a16="http://schemas.microsoft.com/office/drawing/2014/main" id="{34BBBC3D-109D-494F-B239-AF63C1529EB3}"/>
              </a:ext>
            </a:extLst>
          </p:cNvPr>
          <p:cNvSpPr>
            <a:spLocks noGrp="1"/>
          </p:cNvSpPr>
          <p:nvPr>
            <p:ph idx="1"/>
          </p:nvPr>
        </p:nvSpPr>
        <p:spPr>
          <a:xfrm>
            <a:off x="382279" y="2121408"/>
            <a:ext cx="6743845" cy="4050792"/>
          </a:xfrm>
        </p:spPr>
        <p:txBody>
          <a:bodyPr>
            <a:normAutofit/>
          </a:bodyPr>
          <a:lstStyle/>
          <a:p>
            <a:pPr marL="0" indent="0">
              <a:buNone/>
            </a:pPr>
            <a:r>
              <a:rPr lang="en-US" sz="2400" dirty="0"/>
              <a:t>Sara Palacios is the recipient of the 2012 Pura </a:t>
            </a:r>
            <a:r>
              <a:rPr lang="en-US" sz="2400" dirty="0" err="1"/>
              <a:t>Belpré</a:t>
            </a:r>
            <a:r>
              <a:rPr lang="en-US" sz="2400" dirty="0"/>
              <a:t> Illustrator Honor Award. A native of Mexico, Sara graduated from the National Institute of Fine Arts in Mexico City and went on to earn BFA and MFA degrees in Illustration from the Academy of Art University in San Francisco. Her books include How to Code a Sandcastle and How to Code a Rollercoaster. </a:t>
            </a:r>
          </a:p>
          <a:p>
            <a:pPr marL="0" indent="0">
              <a:buNone/>
            </a:pPr>
            <a:r>
              <a:rPr lang="en-US" sz="2400" dirty="0">
                <a:hlinkClick r:id="rId5"/>
              </a:rPr>
              <a:t>https://www.sarapalaciosillustrations.com</a:t>
            </a:r>
            <a:r>
              <a:rPr lang="en-US" sz="2400" dirty="0"/>
              <a:t> </a:t>
            </a:r>
          </a:p>
          <a:p>
            <a:pPr marL="0" indent="0">
              <a:buNone/>
            </a:pPr>
            <a:endParaRPr lang="en-US" sz="1800" dirty="0"/>
          </a:p>
        </p:txBody>
      </p:sp>
      <p:pic>
        <p:nvPicPr>
          <p:cNvPr id="6" name="Picture 5" descr="A picture containing photo, covered, colorful, young&#10;&#10;Description automatically generated">
            <a:extLst>
              <a:ext uri="{FF2B5EF4-FFF2-40B4-BE49-F238E27FC236}">
                <a16:creationId xmlns:a16="http://schemas.microsoft.com/office/drawing/2014/main" id="{55EC4328-BD6C-CF41-9AB6-506B510DE1AF}"/>
              </a:ext>
            </a:extLst>
          </p:cNvPr>
          <p:cNvPicPr>
            <a:picLocks noChangeAspect="1"/>
          </p:cNvPicPr>
          <p:nvPr/>
        </p:nvPicPr>
        <p:blipFill rotWithShape="1">
          <a:blip r:embed="rId6">
            <a:extLst>
              <a:ext uri="{28A0092B-C50C-407E-A947-70E740481C1C}">
                <a14:useLocalDpi xmlns:a14="http://schemas.microsoft.com/office/drawing/2010/main" val="0"/>
              </a:ext>
            </a:extLst>
          </a:blip>
          <a:srcRect r="10847"/>
          <a:stretch/>
        </p:blipFill>
        <p:spPr>
          <a:xfrm>
            <a:off x="7545274" y="10"/>
            <a:ext cx="4646726" cy="6857990"/>
          </a:xfrm>
          <a:prstGeom prst="rect">
            <a:avLst/>
          </a:prstGeom>
        </p:spPr>
      </p:pic>
      <p:grpSp>
        <p:nvGrpSpPr>
          <p:cNvPr id="51" name="Group 50">
            <a:extLst>
              <a:ext uri="{FF2B5EF4-FFF2-40B4-BE49-F238E27FC236}">
                <a16:creationId xmlns:a16="http://schemas.microsoft.com/office/drawing/2014/main" id="{B55DE4E1-F219-45A4-96D9-9A86D0E4DB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52" name="Oval 51">
              <a:extLst>
                <a:ext uri="{FF2B5EF4-FFF2-40B4-BE49-F238E27FC236}">
                  <a16:creationId xmlns:a16="http://schemas.microsoft.com/office/drawing/2014/main" id="{3601C3FF-4A5D-437C-B3DB-A53B99D308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53" name="Oval 52">
              <a:extLst>
                <a:ext uri="{FF2B5EF4-FFF2-40B4-BE49-F238E27FC236}">
                  <a16:creationId xmlns:a16="http://schemas.microsoft.com/office/drawing/2014/main" id="{61B1BDC9-B583-4F65-8FE9-E2CBE71D93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838313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D8AFD15B-CF29-4306-884F-47675092F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C8B1B2-51C0-6C4E-8D47-742FE790F707}"/>
              </a:ext>
            </a:extLst>
          </p:cNvPr>
          <p:cNvSpPr>
            <a:spLocks noGrp="1"/>
          </p:cNvSpPr>
          <p:nvPr>
            <p:ph type="title"/>
          </p:nvPr>
        </p:nvSpPr>
        <p:spPr>
          <a:xfrm>
            <a:off x="6484219" y="5954233"/>
            <a:ext cx="3999483" cy="703456"/>
          </a:xfrm>
        </p:spPr>
        <p:txBody>
          <a:bodyPr>
            <a:normAutofit fontScale="90000"/>
          </a:bodyPr>
          <a:lstStyle/>
          <a:p>
            <a:endParaRPr lang="en-US" sz="7200" dirty="0">
              <a:solidFill>
                <a:srgbClr val="000000"/>
              </a:solidFill>
            </a:endParaRPr>
          </a:p>
        </p:txBody>
      </p:sp>
      <p:sp>
        <p:nvSpPr>
          <p:cNvPr id="40" name="Freeform: Shape 39">
            <a:extLst>
              <a:ext uri="{FF2B5EF4-FFF2-40B4-BE49-F238E27FC236}">
                <a16:creationId xmlns:a16="http://schemas.microsoft.com/office/drawing/2014/main" id="{96349AB3-1BD3-41E1-8979-1DBDCB5CD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66" y="401980"/>
            <a:ext cx="6115733" cy="6456021"/>
          </a:xfrm>
          <a:custGeom>
            <a:avLst/>
            <a:gdLst>
              <a:gd name="connsiteX0" fmla="*/ 2259477 w 6115733"/>
              <a:gd name="connsiteY0" fmla="*/ 433395 h 6456021"/>
              <a:gd name="connsiteX1" fmla="*/ 5681904 w 6115733"/>
              <a:gd name="connsiteY1" fmla="*/ 3852396 h 6456021"/>
              <a:gd name="connsiteX2" fmla="*/ 4679499 w 6115733"/>
              <a:gd name="connsiteY2" fmla="*/ 6269995 h 6456021"/>
              <a:gd name="connsiteX3" fmla="*/ 4474613 w 6115733"/>
              <a:gd name="connsiteY3" fmla="*/ 6456021 h 6456021"/>
              <a:gd name="connsiteX4" fmla="*/ 44341 w 6115733"/>
              <a:gd name="connsiteY4" fmla="*/ 6456021 h 6456021"/>
              <a:gd name="connsiteX5" fmla="*/ 0 w 6115733"/>
              <a:gd name="connsiteY5" fmla="*/ 6415762 h 6456021"/>
              <a:gd name="connsiteX6" fmla="*/ 0 w 6115733"/>
              <a:gd name="connsiteY6" fmla="*/ 1289029 h 6456021"/>
              <a:gd name="connsiteX7" fmla="*/ 82495 w 6115733"/>
              <a:gd name="connsiteY7" fmla="*/ 1214128 h 6456021"/>
              <a:gd name="connsiteX8" fmla="*/ 2259477 w 6115733"/>
              <a:gd name="connsiteY8" fmla="*/ 433395 h 6456021"/>
              <a:gd name="connsiteX9" fmla="*/ 2259477 w 6115733"/>
              <a:gd name="connsiteY9" fmla="*/ 0 h 6456021"/>
              <a:gd name="connsiteX10" fmla="*/ 6115733 w 6115733"/>
              <a:gd name="connsiteY10" fmla="*/ 3852396 h 6456021"/>
              <a:gd name="connsiteX11" fmla="*/ 5235152 w 6115733"/>
              <a:gd name="connsiteY11" fmla="*/ 6302877 h 6456021"/>
              <a:gd name="connsiteX12" fmla="*/ 5095826 w 6115733"/>
              <a:gd name="connsiteY12" fmla="*/ 6456021 h 6456021"/>
              <a:gd name="connsiteX13" fmla="*/ 4617788 w 6115733"/>
              <a:gd name="connsiteY13" fmla="*/ 6456021 h 6456021"/>
              <a:gd name="connsiteX14" fmla="*/ 4747668 w 6115733"/>
              <a:gd name="connsiteY14" fmla="*/ 6338096 h 6456021"/>
              <a:gd name="connsiteX15" fmla="*/ 5778311 w 6115733"/>
              <a:gd name="connsiteY15" fmla="*/ 3852396 h 6456021"/>
              <a:gd name="connsiteX16" fmla="*/ 2259477 w 6115733"/>
              <a:gd name="connsiteY16" fmla="*/ 337085 h 6456021"/>
              <a:gd name="connsiteX17" fmla="*/ 21172 w 6115733"/>
              <a:gd name="connsiteY17" fmla="*/ 1139811 h 6456021"/>
              <a:gd name="connsiteX18" fmla="*/ 0 w 6115733"/>
              <a:gd name="connsiteY18" fmla="*/ 1159034 h 6456021"/>
              <a:gd name="connsiteX19" fmla="*/ 0 w 6115733"/>
              <a:gd name="connsiteY19" fmla="*/ 735177 h 6456021"/>
              <a:gd name="connsiteX20" fmla="*/ 103407 w 6115733"/>
              <a:gd name="connsiteY20" fmla="*/ 657929 h 6456021"/>
              <a:gd name="connsiteX21" fmla="*/ 2259477 w 6115733"/>
              <a:gd name="connsiteY21" fmla="*/ 0 h 645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9" name="Content Placeholder 8">
            <a:extLst>
              <a:ext uri="{FF2B5EF4-FFF2-40B4-BE49-F238E27FC236}">
                <a16:creationId xmlns:a16="http://schemas.microsoft.com/office/drawing/2014/main" id="{1F688289-20BA-43F6-93B1-C8E7E0FC12FC}"/>
              </a:ext>
            </a:extLst>
          </p:cNvPr>
          <p:cNvSpPr>
            <a:spLocks noGrp="1"/>
          </p:cNvSpPr>
          <p:nvPr>
            <p:ph idx="1"/>
          </p:nvPr>
        </p:nvSpPr>
        <p:spPr>
          <a:xfrm>
            <a:off x="6319206" y="3017520"/>
            <a:ext cx="4869179" cy="3640169"/>
          </a:xfrm>
        </p:spPr>
        <p:txBody>
          <a:bodyPr anchor="t">
            <a:noAutofit/>
          </a:bodyPr>
          <a:lstStyle/>
          <a:p>
            <a:r>
              <a:rPr lang="es-ES" dirty="0"/>
              <a:t>Reading of </a:t>
            </a:r>
            <a:r>
              <a:rPr lang="es-ES" dirty="0" err="1"/>
              <a:t>the</a:t>
            </a:r>
            <a:r>
              <a:rPr lang="es-ES" dirty="0"/>
              <a:t> </a:t>
            </a:r>
            <a:r>
              <a:rPr lang="es-ES" dirty="0" err="1"/>
              <a:t>title</a:t>
            </a:r>
            <a:r>
              <a:rPr lang="es-ES" dirty="0"/>
              <a:t> </a:t>
            </a:r>
            <a:r>
              <a:rPr lang="es-ES" dirty="0" err="1"/>
              <a:t>with</a:t>
            </a:r>
            <a:r>
              <a:rPr lang="es-ES" dirty="0"/>
              <a:t> </a:t>
            </a:r>
            <a:r>
              <a:rPr lang="es-ES" dirty="0" err="1"/>
              <a:t>the</a:t>
            </a:r>
            <a:r>
              <a:rPr lang="es-ES" dirty="0"/>
              <a:t> </a:t>
            </a:r>
            <a:r>
              <a:rPr lang="es-ES" dirty="0" err="1"/>
              <a:t>Author</a:t>
            </a:r>
            <a:r>
              <a:rPr lang="es-ES" dirty="0"/>
              <a:t> </a:t>
            </a:r>
            <a:r>
              <a:rPr lang="es-ES" dirty="0" err="1"/>
              <a:t>Mitali</a:t>
            </a:r>
            <a:r>
              <a:rPr lang="es-ES" dirty="0"/>
              <a:t> </a:t>
            </a:r>
            <a:r>
              <a:rPr lang="es-ES" dirty="0" err="1"/>
              <a:t>Perkins</a:t>
            </a:r>
            <a:r>
              <a:rPr lang="es-ES" dirty="0"/>
              <a:t>.  </a:t>
            </a:r>
            <a:r>
              <a:rPr lang="es-ES" dirty="0" err="1"/>
              <a:t>For</a:t>
            </a:r>
            <a:r>
              <a:rPr lang="es-ES" dirty="0"/>
              <a:t> </a:t>
            </a:r>
            <a:r>
              <a:rPr lang="es-ES" dirty="0" err="1"/>
              <a:t>just</a:t>
            </a:r>
            <a:r>
              <a:rPr lang="es-ES" dirty="0"/>
              <a:t> </a:t>
            </a:r>
            <a:r>
              <a:rPr lang="es-ES" dirty="0" err="1"/>
              <a:t>the</a:t>
            </a:r>
            <a:r>
              <a:rPr lang="es-ES" dirty="0"/>
              <a:t> </a:t>
            </a:r>
            <a:r>
              <a:rPr lang="es-ES" dirty="0" err="1"/>
              <a:t>title</a:t>
            </a:r>
            <a:r>
              <a:rPr lang="es-ES" dirty="0"/>
              <a:t> looks at minute </a:t>
            </a:r>
            <a:r>
              <a:rPr lang="es-ES" dirty="0" err="1"/>
              <a:t>marker</a:t>
            </a:r>
            <a:r>
              <a:rPr lang="es-ES" dirty="0"/>
              <a:t> 12:55-20:22 </a:t>
            </a:r>
            <a:r>
              <a:rPr lang="es-ES" dirty="0" err="1"/>
              <a:t>on</a:t>
            </a:r>
            <a:r>
              <a:rPr lang="es-ES" dirty="0"/>
              <a:t> </a:t>
            </a:r>
            <a:r>
              <a:rPr lang="es-ES" dirty="0" err="1"/>
              <a:t>the</a:t>
            </a:r>
            <a:r>
              <a:rPr lang="es-ES" dirty="0"/>
              <a:t> </a:t>
            </a:r>
            <a:r>
              <a:rPr lang="es-ES" dirty="0" err="1"/>
              <a:t>following</a:t>
            </a:r>
            <a:r>
              <a:rPr lang="es-ES" dirty="0"/>
              <a:t> link:</a:t>
            </a:r>
          </a:p>
          <a:p>
            <a:r>
              <a:rPr lang="en-US" sz="2800" dirty="0">
                <a:solidFill>
                  <a:srgbClr val="000000"/>
                </a:solidFill>
                <a:hlinkClick r:id="rId5"/>
              </a:rPr>
              <a:t>https://www.youtube.com/watch?v=HGJyt7EnVWo</a:t>
            </a:r>
            <a:r>
              <a:rPr lang="en-US" sz="2800" dirty="0">
                <a:solidFill>
                  <a:srgbClr val="000000"/>
                </a:solidFill>
              </a:rPr>
              <a:t> </a:t>
            </a:r>
          </a:p>
        </p:txBody>
      </p:sp>
      <p:grpSp>
        <p:nvGrpSpPr>
          <p:cNvPr id="42" name="Group 41">
            <a:extLst>
              <a:ext uri="{FF2B5EF4-FFF2-40B4-BE49-F238E27FC236}">
                <a16:creationId xmlns:a16="http://schemas.microsoft.com/office/drawing/2014/main" id="{54CA915D-BDF0-41F8-B00E-FB186EFF7B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43" name="Oval 42">
              <a:extLst>
                <a:ext uri="{FF2B5EF4-FFF2-40B4-BE49-F238E27FC236}">
                  <a16:creationId xmlns:a16="http://schemas.microsoft.com/office/drawing/2014/main" id="{317AAC03-BF64-4E67-9032-3BD0249980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44" name="Oval 43">
              <a:extLst>
                <a:ext uri="{FF2B5EF4-FFF2-40B4-BE49-F238E27FC236}">
                  <a16:creationId xmlns:a16="http://schemas.microsoft.com/office/drawing/2014/main" id="{1A131397-5A45-4344-9983-5E400A3EA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TextBox 5">
            <a:extLst>
              <a:ext uri="{FF2B5EF4-FFF2-40B4-BE49-F238E27FC236}">
                <a16:creationId xmlns:a16="http://schemas.microsoft.com/office/drawing/2014/main" id="{9481440D-CB32-434F-A19E-5BF77B7DCFEC}"/>
              </a:ext>
            </a:extLst>
          </p:cNvPr>
          <p:cNvSpPr txBox="1"/>
          <p:nvPr/>
        </p:nvSpPr>
        <p:spPr>
          <a:xfrm>
            <a:off x="6094476" y="401980"/>
            <a:ext cx="5093909" cy="1200329"/>
          </a:xfrm>
          <a:prstGeom prst="rect">
            <a:avLst/>
          </a:prstGeom>
          <a:noFill/>
        </p:spPr>
        <p:txBody>
          <a:bodyPr wrap="square" rtlCol="0">
            <a:spAutoFit/>
          </a:bodyPr>
          <a:lstStyle/>
          <a:p>
            <a:r>
              <a:rPr lang="en-US" sz="7200" dirty="0"/>
              <a:t>Let’s Read!</a:t>
            </a:r>
          </a:p>
        </p:txBody>
      </p:sp>
      <p:pic>
        <p:nvPicPr>
          <p:cNvPr id="4" name="Picture 3" descr="A group of people on a beach&#10;&#10;Description automatically generated">
            <a:extLst>
              <a:ext uri="{FF2B5EF4-FFF2-40B4-BE49-F238E27FC236}">
                <a16:creationId xmlns:a16="http://schemas.microsoft.com/office/drawing/2014/main" id="{2467CC47-3A46-EE49-B00F-853031A6A91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033" y="3017520"/>
            <a:ext cx="5250001" cy="2028410"/>
          </a:xfrm>
          <a:prstGeom prst="rect">
            <a:avLst/>
          </a:prstGeom>
        </p:spPr>
      </p:pic>
    </p:spTree>
    <p:extLst>
      <p:ext uri="{BB962C8B-B14F-4D97-AF65-F5344CB8AC3E}">
        <p14:creationId xmlns:p14="http://schemas.microsoft.com/office/powerpoint/2010/main" val="115466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nodePh="1">
                                  <p:stCondLst>
                                    <p:cond delay="0"/>
                                  </p:stCondLst>
                                  <p:endCondLst>
                                    <p:cond evt="begin" delay="0">
                                      <p:tn val="13"/>
                                    </p:cond>
                                  </p:end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fade">
                                      <p:cBhvr>
                                        <p:cTn id="19" dur="2000"/>
                                        <p:tgtEl>
                                          <p:spTgt spid="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fade">
                                      <p:cBhvr>
                                        <p:cTn id="24" dur="20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3AF35CD-DA30-4E34-B0F3-32C27766DA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B7D298-D684-1440-AD4F-94B8FFB79162}"/>
              </a:ext>
            </a:extLst>
          </p:cNvPr>
          <p:cNvSpPr>
            <a:spLocks noGrp="1"/>
          </p:cNvSpPr>
          <p:nvPr>
            <p:ph type="title"/>
          </p:nvPr>
        </p:nvSpPr>
        <p:spPr>
          <a:xfrm>
            <a:off x="8156350" y="484632"/>
            <a:ext cx="3544035" cy="1609344"/>
          </a:xfrm>
          <a:ln>
            <a:noFill/>
          </a:ln>
        </p:spPr>
        <p:txBody>
          <a:bodyPr>
            <a:normAutofit/>
          </a:bodyPr>
          <a:lstStyle/>
          <a:p>
            <a:r>
              <a:rPr lang="es-ES_tradnl" sz="3200"/>
              <a:t>U.S. Mexico Border in Context</a:t>
            </a:r>
          </a:p>
        </p:txBody>
      </p:sp>
      <p:pic>
        <p:nvPicPr>
          <p:cNvPr id="6" name="Picture 5" descr="Map&#10;&#10;Description automatically generated">
            <a:extLst>
              <a:ext uri="{FF2B5EF4-FFF2-40B4-BE49-F238E27FC236}">
                <a16:creationId xmlns:a16="http://schemas.microsoft.com/office/drawing/2014/main" id="{49EA19F9-23F6-EC4C-8D73-ABF8CB0A5C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289" y="640080"/>
            <a:ext cx="6243688" cy="5588101"/>
          </a:xfrm>
          <a:prstGeom prst="rect">
            <a:avLst/>
          </a:prstGeom>
        </p:spPr>
      </p:pic>
      <p:sp>
        <p:nvSpPr>
          <p:cNvPr id="3" name="Content Placeholder 2">
            <a:extLst>
              <a:ext uri="{FF2B5EF4-FFF2-40B4-BE49-F238E27FC236}">
                <a16:creationId xmlns:a16="http://schemas.microsoft.com/office/drawing/2014/main" id="{CD90ED28-BF73-5543-8B87-2C09C0C89FC8}"/>
              </a:ext>
            </a:extLst>
          </p:cNvPr>
          <p:cNvSpPr>
            <a:spLocks noGrp="1"/>
          </p:cNvSpPr>
          <p:nvPr>
            <p:ph idx="1"/>
          </p:nvPr>
        </p:nvSpPr>
        <p:spPr>
          <a:xfrm>
            <a:off x="8156351" y="2121408"/>
            <a:ext cx="3544034" cy="4050792"/>
          </a:xfrm>
        </p:spPr>
        <p:txBody>
          <a:bodyPr>
            <a:normAutofit/>
          </a:bodyPr>
          <a:lstStyle/>
          <a:p>
            <a:pPr marL="274320" lvl="1" indent="0">
              <a:buNone/>
            </a:pPr>
            <a:r>
              <a:rPr lang="es-ES_tradnl" sz="1600" dirty="0" err="1"/>
              <a:t>Border</a:t>
            </a:r>
            <a:r>
              <a:rPr lang="es-ES_tradnl" sz="1600" dirty="0"/>
              <a:t> </a:t>
            </a:r>
            <a:r>
              <a:rPr lang="es-ES_tradnl" sz="1600" dirty="0" err="1"/>
              <a:t>established</a:t>
            </a:r>
            <a:r>
              <a:rPr lang="es-ES_tradnl" sz="1600" dirty="0"/>
              <a:t> </a:t>
            </a:r>
            <a:r>
              <a:rPr lang="es-ES_tradnl" sz="1600" dirty="0" err="1"/>
              <a:t>with</a:t>
            </a:r>
            <a:r>
              <a:rPr lang="es-ES_tradnl" sz="1600" dirty="0"/>
              <a:t> </a:t>
            </a:r>
            <a:r>
              <a:rPr lang="es-ES_tradnl" sz="1600" dirty="0" err="1"/>
              <a:t>the</a:t>
            </a:r>
            <a:r>
              <a:rPr lang="es-ES_tradnl" sz="1600" dirty="0"/>
              <a:t> </a:t>
            </a:r>
            <a:r>
              <a:rPr lang="es-ES_tradnl" sz="1600" dirty="0" err="1"/>
              <a:t>Treaty</a:t>
            </a:r>
            <a:r>
              <a:rPr lang="es-ES_tradnl" sz="1600" dirty="0"/>
              <a:t> of Guadalupe Hidalgo in  1848.  </a:t>
            </a:r>
          </a:p>
          <a:p>
            <a:pPr marL="274320" lvl="1" indent="0">
              <a:buNone/>
            </a:pPr>
            <a:endParaRPr lang="es-ES_tradnl" sz="1600" dirty="0"/>
          </a:p>
          <a:p>
            <a:pPr marL="274320" lvl="1" indent="0">
              <a:buNone/>
            </a:pPr>
            <a:r>
              <a:rPr lang="es-ES_tradnl" sz="1600" dirty="0" err="1"/>
              <a:t>The</a:t>
            </a:r>
            <a:r>
              <a:rPr lang="es-ES_tradnl" sz="1600" dirty="0"/>
              <a:t> </a:t>
            </a:r>
            <a:r>
              <a:rPr lang="es-ES_tradnl" sz="1600" dirty="0" err="1"/>
              <a:t>border</a:t>
            </a:r>
            <a:r>
              <a:rPr lang="es-ES_tradnl" sz="1600" dirty="0"/>
              <a:t> </a:t>
            </a:r>
            <a:r>
              <a:rPr lang="es-ES_tradnl" sz="1600" dirty="0" err="1"/>
              <a:t>region</a:t>
            </a:r>
            <a:r>
              <a:rPr lang="es-ES_tradnl" sz="1600" dirty="0"/>
              <a:t> </a:t>
            </a:r>
            <a:r>
              <a:rPr lang="es-ES_tradnl" sz="1600" dirty="0" err="1"/>
              <a:t>historically</a:t>
            </a:r>
            <a:r>
              <a:rPr lang="es-ES_tradnl" sz="1600" dirty="0"/>
              <a:t> and </a:t>
            </a:r>
            <a:r>
              <a:rPr lang="es-ES_tradnl" sz="1600" dirty="0" err="1"/>
              <a:t>currently</a:t>
            </a:r>
            <a:r>
              <a:rPr lang="es-ES_tradnl" sz="1600" dirty="0"/>
              <a:t> </a:t>
            </a:r>
            <a:r>
              <a:rPr lang="es-ES_tradnl" sz="1600" dirty="0" err="1"/>
              <a:t>traverses</a:t>
            </a:r>
            <a:r>
              <a:rPr lang="es-ES_tradnl" sz="1600" dirty="0"/>
              <a:t> </a:t>
            </a:r>
            <a:r>
              <a:rPr lang="es-ES_tradnl" sz="1600" dirty="0" err="1"/>
              <a:t>several</a:t>
            </a:r>
            <a:r>
              <a:rPr lang="es-ES_tradnl" sz="1600" dirty="0"/>
              <a:t> </a:t>
            </a:r>
            <a:r>
              <a:rPr lang="es-ES_tradnl" sz="1600" dirty="0" err="1"/>
              <a:t>territories</a:t>
            </a:r>
            <a:r>
              <a:rPr lang="es-ES_tradnl" sz="1600" dirty="0"/>
              <a:t> of </a:t>
            </a:r>
            <a:r>
              <a:rPr lang="es-ES_tradnl" sz="1600" dirty="0" err="1"/>
              <a:t>soverign</a:t>
            </a:r>
            <a:r>
              <a:rPr lang="es-ES_tradnl" sz="1600" dirty="0"/>
              <a:t> </a:t>
            </a:r>
            <a:r>
              <a:rPr lang="es-ES_tradnl" sz="1600" dirty="0" err="1"/>
              <a:t>indigenous</a:t>
            </a:r>
            <a:r>
              <a:rPr lang="es-ES_tradnl" sz="1600" dirty="0"/>
              <a:t> </a:t>
            </a:r>
            <a:r>
              <a:rPr lang="es-ES_tradnl" sz="1600" dirty="0" err="1"/>
              <a:t>nations</a:t>
            </a:r>
            <a:r>
              <a:rPr lang="es-ES_tradnl" sz="1600" dirty="0"/>
              <a:t>.</a:t>
            </a:r>
          </a:p>
          <a:p>
            <a:pPr marL="274320" lvl="1" indent="0">
              <a:buNone/>
            </a:pPr>
            <a:endParaRPr lang="es-ES_tradnl" sz="1600" dirty="0"/>
          </a:p>
          <a:p>
            <a:pPr marL="274320" lvl="1" indent="0">
              <a:buNone/>
            </a:pPr>
            <a:r>
              <a:rPr lang="es-ES_tradnl" sz="1600" dirty="0"/>
              <a:t> </a:t>
            </a:r>
          </a:p>
        </p:txBody>
      </p:sp>
      <p:grpSp>
        <p:nvGrpSpPr>
          <p:cNvPr id="21" name="Group 20">
            <a:extLst>
              <a:ext uri="{FF2B5EF4-FFF2-40B4-BE49-F238E27FC236}">
                <a16:creationId xmlns:a16="http://schemas.microsoft.com/office/drawing/2014/main" id="{BCFC42DC-2C46-47C4-BC61-530557385D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2" name="Oval 21">
              <a:extLst>
                <a:ext uri="{FF2B5EF4-FFF2-40B4-BE49-F238E27FC236}">
                  <a16:creationId xmlns:a16="http://schemas.microsoft.com/office/drawing/2014/main" id="{54B91A37-AA1F-4966-8ACF-93023547D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3" name="Oval 22">
              <a:extLst>
                <a:ext uri="{FF2B5EF4-FFF2-40B4-BE49-F238E27FC236}">
                  <a16:creationId xmlns:a16="http://schemas.microsoft.com/office/drawing/2014/main" id="{17B17AC5-0931-432F-9A4A-DDCFAA010A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4186073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7D298-D684-1440-AD4F-94B8FFB79162}"/>
              </a:ext>
            </a:extLst>
          </p:cNvPr>
          <p:cNvSpPr>
            <a:spLocks noGrp="1"/>
          </p:cNvSpPr>
          <p:nvPr>
            <p:ph type="title"/>
          </p:nvPr>
        </p:nvSpPr>
        <p:spPr>
          <a:xfrm>
            <a:off x="875414" y="-118872"/>
            <a:ext cx="10058400" cy="1609344"/>
          </a:xfrm>
        </p:spPr>
        <p:txBody>
          <a:bodyPr>
            <a:normAutofit/>
          </a:bodyPr>
          <a:lstStyle/>
          <a:p>
            <a:r>
              <a:rPr lang="es-ES_tradnl" dirty="0" err="1"/>
              <a:t>Mexican</a:t>
            </a:r>
            <a:r>
              <a:rPr lang="es-ES_tradnl" dirty="0"/>
              <a:t> </a:t>
            </a:r>
            <a:r>
              <a:rPr lang="es-ES_tradnl" dirty="0" err="1"/>
              <a:t>immigration</a:t>
            </a:r>
            <a:r>
              <a:rPr lang="es-ES_tradnl" dirty="0"/>
              <a:t> in </a:t>
            </a:r>
            <a:r>
              <a:rPr lang="es-ES_tradnl" dirty="0" err="1"/>
              <a:t>Context</a:t>
            </a:r>
            <a:endParaRPr lang="es-ES_tradnl" dirty="0"/>
          </a:p>
        </p:txBody>
      </p:sp>
      <p:pic>
        <p:nvPicPr>
          <p:cNvPr id="6" name="Picture 5">
            <a:extLst>
              <a:ext uri="{FF2B5EF4-FFF2-40B4-BE49-F238E27FC236}">
                <a16:creationId xmlns:a16="http://schemas.microsoft.com/office/drawing/2014/main" id="{C5C082BF-BF9D-C440-945A-A21218F44C96}"/>
              </a:ext>
            </a:extLst>
          </p:cNvPr>
          <p:cNvPicPr>
            <a:picLocks noChangeAspect="1"/>
          </p:cNvPicPr>
          <p:nvPr/>
        </p:nvPicPr>
        <p:blipFill rotWithShape="1">
          <a:blip r:embed="rId3">
            <a:extLst>
              <a:ext uri="{28A0092B-C50C-407E-A947-70E740481C1C}">
                <a14:useLocalDpi xmlns:a14="http://schemas.microsoft.com/office/drawing/2010/main" val="0"/>
              </a:ext>
            </a:extLst>
          </a:blip>
          <a:srcRect l="2057" r="4" b="4"/>
          <a:stretch/>
        </p:blipFill>
        <p:spPr>
          <a:xfrm>
            <a:off x="8148754" y="3043640"/>
            <a:ext cx="3261974" cy="3639872"/>
          </a:xfrm>
          <a:prstGeom prst="rect">
            <a:avLst/>
          </a:prstGeom>
        </p:spPr>
      </p:pic>
      <p:sp>
        <p:nvSpPr>
          <p:cNvPr id="4" name="TextBox 3">
            <a:extLst>
              <a:ext uri="{FF2B5EF4-FFF2-40B4-BE49-F238E27FC236}">
                <a16:creationId xmlns:a16="http://schemas.microsoft.com/office/drawing/2014/main" id="{E3B1A4AC-7E5D-6B4C-A015-2F67F6C71BCC}"/>
              </a:ext>
            </a:extLst>
          </p:cNvPr>
          <p:cNvSpPr txBox="1"/>
          <p:nvPr/>
        </p:nvSpPr>
        <p:spPr>
          <a:xfrm>
            <a:off x="242050" y="1312917"/>
            <a:ext cx="7602394" cy="6263253"/>
          </a:xfrm>
          <a:prstGeom prst="rect">
            <a:avLst/>
          </a:prstGeom>
          <a:noFill/>
        </p:spPr>
        <p:txBody>
          <a:bodyPr wrap="square" rtlCol="0">
            <a:spAutoFit/>
          </a:bodyPr>
          <a:lstStyle/>
          <a:p>
            <a:pPr>
              <a:spcAft>
                <a:spcPts val="600"/>
              </a:spcAft>
            </a:pPr>
            <a:r>
              <a:rPr lang="es-ES_tradnl" sz="2000" dirty="0" err="1"/>
              <a:t>Immigration</a:t>
            </a:r>
            <a:r>
              <a:rPr lang="es-ES_tradnl" sz="2000" dirty="0"/>
              <a:t> </a:t>
            </a:r>
            <a:r>
              <a:rPr lang="es-ES_tradnl" sz="2000" dirty="0" err="1"/>
              <a:t>from</a:t>
            </a:r>
            <a:r>
              <a:rPr lang="es-ES_tradnl" sz="2000" dirty="0"/>
              <a:t> </a:t>
            </a:r>
            <a:r>
              <a:rPr lang="es-ES_tradnl" sz="2000" dirty="0" err="1"/>
              <a:t>Mexico</a:t>
            </a:r>
            <a:r>
              <a:rPr lang="es-ES_tradnl" sz="2000" dirty="0"/>
              <a:t> </a:t>
            </a:r>
            <a:r>
              <a:rPr lang="es-ES_tradnl" sz="2000" dirty="0" err="1"/>
              <a:t>historically</a:t>
            </a:r>
            <a:r>
              <a:rPr lang="es-ES_tradnl" sz="2000" dirty="0"/>
              <a:t> has </a:t>
            </a:r>
            <a:r>
              <a:rPr lang="es-ES_tradnl" sz="2000" dirty="0" err="1"/>
              <a:t>occured</a:t>
            </a:r>
            <a:r>
              <a:rPr lang="es-ES_tradnl" sz="2000" dirty="0"/>
              <a:t> as a </a:t>
            </a:r>
            <a:r>
              <a:rPr lang="es-ES_tradnl" sz="2000" dirty="0" err="1"/>
              <a:t>result</a:t>
            </a:r>
            <a:r>
              <a:rPr lang="es-ES_tradnl" sz="2000" dirty="0"/>
              <a:t> of a </a:t>
            </a:r>
            <a:r>
              <a:rPr lang="es-ES_tradnl" sz="2000" dirty="0" err="1"/>
              <a:t>lack</a:t>
            </a:r>
            <a:r>
              <a:rPr lang="es-ES_tradnl" sz="2000" dirty="0"/>
              <a:t> of </a:t>
            </a:r>
            <a:r>
              <a:rPr lang="es-ES_tradnl" sz="2000" dirty="0" err="1"/>
              <a:t>employment</a:t>
            </a:r>
            <a:r>
              <a:rPr lang="es-ES_tradnl" sz="2000" dirty="0"/>
              <a:t> </a:t>
            </a:r>
            <a:r>
              <a:rPr lang="es-ES_tradnl" sz="2000" dirty="0" err="1"/>
              <a:t>opportunities</a:t>
            </a:r>
            <a:r>
              <a:rPr lang="es-ES_tradnl" sz="2000" dirty="0"/>
              <a:t> in </a:t>
            </a:r>
            <a:r>
              <a:rPr lang="es-ES_tradnl" sz="2000" dirty="0" err="1"/>
              <a:t>Mexico</a:t>
            </a:r>
            <a:r>
              <a:rPr lang="es-ES_tradnl" sz="2000" dirty="0"/>
              <a:t>, </a:t>
            </a:r>
            <a:r>
              <a:rPr lang="es-ES_tradnl" sz="2000" dirty="0" err="1"/>
              <a:t>push</a:t>
            </a:r>
            <a:r>
              <a:rPr lang="es-ES_tradnl" sz="2000" dirty="0"/>
              <a:t> </a:t>
            </a:r>
            <a:r>
              <a:rPr lang="es-ES_tradnl" sz="2000" dirty="0" err="1"/>
              <a:t>factors</a:t>
            </a:r>
            <a:r>
              <a:rPr lang="es-ES_tradnl" sz="2000" dirty="0"/>
              <a:t>, as </a:t>
            </a:r>
            <a:r>
              <a:rPr lang="es-ES_tradnl" sz="2000" dirty="0" err="1"/>
              <a:t>well</a:t>
            </a:r>
            <a:r>
              <a:rPr lang="es-ES_tradnl" sz="2000" dirty="0"/>
              <a:t> as </a:t>
            </a:r>
            <a:r>
              <a:rPr lang="es-ES_tradnl" sz="2000" dirty="0" err="1"/>
              <a:t>the</a:t>
            </a:r>
            <a:r>
              <a:rPr lang="es-ES_tradnl" sz="2000" dirty="0"/>
              <a:t> </a:t>
            </a:r>
            <a:r>
              <a:rPr lang="es-ES_tradnl" sz="2000" dirty="0" err="1"/>
              <a:t>need</a:t>
            </a:r>
            <a:r>
              <a:rPr lang="es-ES_tradnl" sz="2000" dirty="0"/>
              <a:t> of U.S. </a:t>
            </a:r>
            <a:r>
              <a:rPr lang="es-ES_tradnl" sz="2000" dirty="0" err="1"/>
              <a:t>Instustries</a:t>
            </a:r>
            <a:r>
              <a:rPr lang="es-ES_tradnl" sz="2000" dirty="0"/>
              <a:t> and </a:t>
            </a:r>
            <a:r>
              <a:rPr lang="es-ES_tradnl" sz="2000" dirty="0" err="1"/>
              <a:t>agriculture</a:t>
            </a:r>
            <a:r>
              <a:rPr lang="es-ES_tradnl" sz="2000" dirty="0"/>
              <a:t> to </a:t>
            </a:r>
            <a:r>
              <a:rPr lang="es-ES_tradnl" sz="2000" dirty="0" err="1"/>
              <a:t>employ</a:t>
            </a:r>
            <a:r>
              <a:rPr lang="es-ES_tradnl" sz="2000" dirty="0"/>
              <a:t> </a:t>
            </a:r>
            <a:r>
              <a:rPr lang="es-ES_tradnl" sz="2000" dirty="0" err="1"/>
              <a:t>laborers</a:t>
            </a:r>
            <a:r>
              <a:rPr lang="es-ES_tradnl" sz="2000" dirty="0"/>
              <a:t>, </a:t>
            </a:r>
            <a:r>
              <a:rPr lang="es-ES_tradnl" sz="2000" dirty="0" err="1"/>
              <a:t>pull</a:t>
            </a:r>
            <a:r>
              <a:rPr lang="es-ES_tradnl" sz="2000" dirty="0"/>
              <a:t> </a:t>
            </a:r>
            <a:r>
              <a:rPr lang="es-ES_tradnl" sz="2000" dirty="0" err="1"/>
              <a:t>factors</a:t>
            </a:r>
            <a:r>
              <a:rPr lang="es-ES_tradnl" sz="2000" dirty="0"/>
              <a:t>.  </a:t>
            </a:r>
          </a:p>
          <a:p>
            <a:pPr>
              <a:spcAft>
                <a:spcPts val="600"/>
              </a:spcAft>
            </a:pPr>
            <a:endParaRPr lang="es-ES_tradnl" sz="2000" dirty="0"/>
          </a:p>
          <a:p>
            <a:pPr>
              <a:spcAft>
                <a:spcPts val="600"/>
              </a:spcAft>
            </a:pPr>
            <a:r>
              <a:rPr lang="es-ES_tradnl" sz="2000" dirty="0"/>
              <a:t>Of particular note are: </a:t>
            </a:r>
          </a:p>
          <a:p>
            <a:pPr marL="285750" indent="-285750">
              <a:spcAft>
                <a:spcPts val="600"/>
              </a:spcAft>
              <a:buFont typeface="Arial" panose="020B0604020202020204" pitchFamily="34" charset="0"/>
              <a:buChar char="•"/>
            </a:pPr>
            <a:r>
              <a:rPr lang="es-ES_tradnl" sz="2000" dirty="0" err="1"/>
              <a:t>The</a:t>
            </a:r>
            <a:r>
              <a:rPr lang="es-ES_tradnl" sz="2000" dirty="0"/>
              <a:t> </a:t>
            </a:r>
            <a:r>
              <a:rPr lang="es-ES_tradnl" sz="2000" dirty="0" err="1"/>
              <a:t>influx</a:t>
            </a:r>
            <a:r>
              <a:rPr lang="es-ES_tradnl" sz="2000" dirty="0"/>
              <a:t> of </a:t>
            </a:r>
            <a:r>
              <a:rPr lang="es-ES_tradnl" sz="2000" dirty="0" err="1"/>
              <a:t>Mexicans</a:t>
            </a:r>
            <a:r>
              <a:rPr lang="es-ES_tradnl" sz="2000" dirty="0"/>
              <a:t> </a:t>
            </a:r>
            <a:r>
              <a:rPr lang="es-ES_tradnl" sz="2000" dirty="0" err="1"/>
              <a:t>fleeing</a:t>
            </a:r>
            <a:r>
              <a:rPr lang="es-ES_tradnl" sz="2000" dirty="0"/>
              <a:t> </a:t>
            </a:r>
            <a:r>
              <a:rPr lang="es-ES_tradnl" sz="2000" dirty="0" err="1"/>
              <a:t>the</a:t>
            </a:r>
            <a:r>
              <a:rPr lang="es-ES_tradnl" sz="2000" dirty="0"/>
              <a:t> </a:t>
            </a:r>
            <a:r>
              <a:rPr lang="es-ES_tradnl" sz="2000" dirty="0" err="1"/>
              <a:t>political</a:t>
            </a:r>
            <a:r>
              <a:rPr lang="es-ES_tradnl" sz="2000" dirty="0"/>
              <a:t> </a:t>
            </a:r>
            <a:r>
              <a:rPr lang="es-ES_tradnl" sz="2000" dirty="0" err="1"/>
              <a:t>turmoil</a:t>
            </a:r>
            <a:r>
              <a:rPr lang="es-ES_tradnl" sz="2000" dirty="0"/>
              <a:t> </a:t>
            </a:r>
            <a:r>
              <a:rPr lang="es-ES_tradnl" sz="2000" dirty="0" err="1"/>
              <a:t>during</a:t>
            </a:r>
            <a:r>
              <a:rPr lang="es-ES_tradnl" sz="2000" dirty="0"/>
              <a:t> </a:t>
            </a:r>
            <a:r>
              <a:rPr lang="es-ES_tradnl" sz="2000" dirty="0" err="1"/>
              <a:t>the</a:t>
            </a:r>
            <a:r>
              <a:rPr lang="es-ES_tradnl" sz="2000" dirty="0"/>
              <a:t> </a:t>
            </a:r>
            <a:r>
              <a:rPr lang="es-ES_tradnl" sz="2000" dirty="0" err="1"/>
              <a:t>Mexican</a:t>
            </a:r>
            <a:r>
              <a:rPr lang="es-ES_tradnl" sz="2000" dirty="0"/>
              <a:t> </a:t>
            </a:r>
            <a:r>
              <a:rPr lang="es-ES_tradnl" sz="2000" dirty="0" err="1"/>
              <a:t>Revolution</a:t>
            </a:r>
            <a:r>
              <a:rPr lang="es-ES_tradnl" sz="2000" dirty="0"/>
              <a:t>, 1910-1917.  </a:t>
            </a:r>
          </a:p>
          <a:p>
            <a:pPr marL="285750" indent="-285750">
              <a:spcAft>
                <a:spcPts val="600"/>
              </a:spcAft>
              <a:buFont typeface="Arial" panose="020B0604020202020204" pitchFamily="34" charset="0"/>
              <a:buChar char="•"/>
            </a:pPr>
            <a:endParaRPr lang="es-ES_tradnl" sz="2000" dirty="0"/>
          </a:p>
          <a:p>
            <a:pPr marL="285750" indent="-285750">
              <a:spcAft>
                <a:spcPts val="600"/>
              </a:spcAft>
              <a:buFont typeface="Arial" panose="020B0604020202020204" pitchFamily="34" charset="0"/>
              <a:buChar char="•"/>
            </a:pPr>
            <a:r>
              <a:rPr lang="es-ES_tradnl" sz="2000" dirty="0" err="1"/>
              <a:t>The</a:t>
            </a:r>
            <a:r>
              <a:rPr lang="es-ES_tradnl" sz="2000" dirty="0"/>
              <a:t> Bracero </a:t>
            </a:r>
            <a:r>
              <a:rPr lang="es-ES_tradnl" sz="2000" dirty="0" err="1"/>
              <a:t>Program</a:t>
            </a:r>
            <a:r>
              <a:rPr lang="es-ES_tradnl" sz="2000" dirty="0"/>
              <a:t> </a:t>
            </a:r>
            <a:r>
              <a:rPr lang="es-ES_tradnl" sz="2000" dirty="0" err="1"/>
              <a:t>that</a:t>
            </a:r>
            <a:r>
              <a:rPr lang="es-ES_tradnl" sz="2000" dirty="0"/>
              <a:t> </a:t>
            </a:r>
            <a:r>
              <a:rPr lang="es-ES_tradnl" sz="2000" dirty="0" err="1"/>
              <a:t>lasted</a:t>
            </a:r>
            <a:r>
              <a:rPr lang="es-ES_tradnl" sz="2000" dirty="0"/>
              <a:t> </a:t>
            </a:r>
            <a:r>
              <a:rPr lang="es-ES_tradnl" sz="2000" dirty="0" err="1"/>
              <a:t>from</a:t>
            </a:r>
            <a:r>
              <a:rPr lang="es-ES_tradnl" sz="2000" dirty="0"/>
              <a:t> 1942-1964 in </a:t>
            </a:r>
            <a:r>
              <a:rPr lang="es-ES_tradnl" sz="2000" dirty="0" err="1"/>
              <a:t>which</a:t>
            </a:r>
            <a:r>
              <a:rPr lang="es-ES_tradnl" sz="2000" dirty="0"/>
              <a:t> </a:t>
            </a:r>
            <a:r>
              <a:rPr lang="es-ES_tradnl" sz="2000" dirty="0" err="1"/>
              <a:t>Mexican</a:t>
            </a:r>
            <a:r>
              <a:rPr lang="es-ES_tradnl" sz="2000" dirty="0"/>
              <a:t> </a:t>
            </a:r>
            <a:r>
              <a:rPr lang="es-ES_tradnl" sz="2000" dirty="0" err="1"/>
              <a:t>laboreres</a:t>
            </a:r>
            <a:r>
              <a:rPr lang="es-ES_tradnl" sz="2000" dirty="0"/>
              <a:t> </a:t>
            </a:r>
            <a:r>
              <a:rPr lang="es-ES_tradnl" sz="2000" dirty="0" err="1"/>
              <a:t>were</a:t>
            </a:r>
            <a:r>
              <a:rPr lang="es-ES_tradnl" sz="2000" dirty="0"/>
              <a:t> </a:t>
            </a:r>
            <a:r>
              <a:rPr lang="es-ES_tradnl" sz="2000" dirty="0" err="1"/>
              <a:t>contracted</a:t>
            </a:r>
            <a:r>
              <a:rPr lang="es-ES_tradnl" sz="2000" dirty="0"/>
              <a:t> </a:t>
            </a:r>
            <a:r>
              <a:rPr lang="es-ES_tradnl" sz="2000" dirty="0" err="1"/>
              <a:t>guest</a:t>
            </a:r>
            <a:r>
              <a:rPr lang="es-ES_tradnl" sz="2000" dirty="0"/>
              <a:t> </a:t>
            </a:r>
            <a:r>
              <a:rPr lang="es-ES_tradnl" sz="2000" dirty="0" err="1"/>
              <a:t>workers</a:t>
            </a:r>
            <a:r>
              <a:rPr lang="es-ES_tradnl" sz="2000" dirty="0"/>
              <a:t>. </a:t>
            </a:r>
          </a:p>
          <a:p>
            <a:pPr marL="285750" indent="-285750">
              <a:spcAft>
                <a:spcPts val="600"/>
              </a:spcAft>
              <a:buFont typeface="Arial" panose="020B0604020202020204" pitchFamily="34" charset="0"/>
              <a:buChar char="•"/>
            </a:pPr>
            <a:endParaRPr lang="es-ES_tradnl" sz="2000" dirty="0"/>
          </a:p>
          <a:p>
            <a:pPr marL="285750" indent="-285750">
              <a:spcAft>
                <a:spcPts val="600"/>
              </a:spcAft>
              <a:buFont typeface="Arial" panose="020B0604020202020204" pitchFamily="34" charset="0"/>
              <a:buChar char="•"/>
            </a:pPr>
            <a:r>
              <a:rPr lang="es-ES_tradnl" sz="2000" dirty="0" err="1"/>
              <a:t>The</a:t>
            </a:r>
            <a:r>
              <a:rPr lang="es-ES_tradnl" sz="2000" dirty="0"/>
              <a:t> </a:t>
            </a:r>
            <a:r>
              <a:rPr lang="es-ES_tradnl" sz="2000" dirty="0" err="1"/>
              <a:t>ecenomic</a:t>
            </a:r>
            <a:r>
              <a:rPr lang="es-ES_tradnl" sz="2000" dirty="0"/>
              <a:t> </a:t>
            </a:r>
            <a:r>
              <a:rPr lang="es-ES_tradnl" sz="2000" dirty="0" err="1"/>
              <a:t>upheaval</a:t>
            </a:r>
            <a:r>
              <a:rPr lang="es-ES_tradnl" sz="2000" dirty="0"/>
              <a:t> </a:t>
            </a:r>
            <a:r>
              <a:rPr lang="es-ES_tradnl" sz="2000" dirty="0" err="1"/>
              <a:t>caused</a:t>
            </a:r>
            <a:r>
              <a:rPr lang="es-ES_tradnl" sz="2000" dirty="0"/>
              <a:t> </a:t>
            </a:r>
            <a:r>
              <a:rPr lang="es-ES_tradnl" sz="2000" dirty="0" err="1"/>
              <a:t>by</a:t>
            </a:r>
            <a:r>
              <a:rPr lang="es-ES_tradnl" sz="2000" dirty="0"/>
              <a:t> </a:t>
            </a:r>
            <a:r>
              <a:rPr lang="es-ES_tradnl" sz="2000" dirty="0" err="1"/>
              <a:t>the</a:t>
            </a:r>
            <a:r>
              <a:rPr lang="es-ES_tradnl" sz="2000" dirty="0"/>
              <a:t>  </a:t>
            </a:r>
            <a:r>
              <a:rPr lang="es-ES_tradnl" sz="2000" dirty="0" err="1"/>
              <a:t>The</a:t>
            </a:r>
            <a:r>
              <a:rPr lang="es-ES_tradnl" sz="2000" dirty="0"/>
              <a:t> North American Free </a:t>
            </a:r>
            <a:r>
              <a:rPr lang="es-ES_tradnl" sz="2000" dirty="0" err="1"/>
              <a:t>Trade</a:t>
            </a:r>
            <a:r>
              <a:rPr lang="es-ES_tradnl" sz="2000" dirty="0"/>
              <a:t> </a:t>
            </a:r>
            <a:r>
              <a:rPr lang="es-ES_tradnl" sz="2000" dirty="0" err="1"/>
              <a:t>Agreement</a:t>
            </a:r>
            <a:r>
              <a:rPr lang="es-ES_tradnl" sz="2000" dirty="0"/>
              <a:t> (1994) </a:t>
            </a:r>
            <a:r>
              <a:rPr lang="es-ES_tradnl" sz="2000" dirty="0" err="1"/>
              <a:t>leading</a:t>
            </a:r>
            <a:r>
              <a:rPr lang="es-ES_tradnl" sz="2000" dirty="0"/>
              <a:t> to </a:t>
            </a:r>
            <a:r>
              <a:rPr lang="es-ES_tradnl" sz="2000" dirty="0" err="1"/>
              <a:t>the</a:t>
            </a:r>
            <a:r>
              <a:rPr lang="es-ES_tradnl" sz="2000" dirty="0"/>
              <a:t> </a:t>
            </a:r>
            <a:r>
              <a:rPr lang="es-ES_tradnl" sz="2000" dirty="0" err="1"/>
              <a:t>most</a:t>
            </a:r>
            <a:r>
              <a:rPr lang="es-ES_tradnl" sz="2000" dirty="0"/>
              <a:t> </a:t>
            </a:r>
            <a:r>
              <a:rPr lang="es-ES_tradnl" sz="2000" dirty="0" err="1"/>
              <a:t>recent</a:t>
            </a:r>
            <a:r>
              <a:rPr lang="es-ES_tradnl" sz="2000" dirty="0"/>
              <a:t> and </a:t>
            </a:r>
            <a:r>
              <a:rPr lang="es-ES_tradnl" sz="2000" dirty="0" err="1"/>
              <a:t>sustained</a:t>
            </a:r>
            <a:r>
              <a:rPr lang="es-ES_tradnl" sz="2000" dirty="0"/>
              <a:t> </a:t>
            </a:r>
            <a:r>
              <a:rPr lang="es-ES_tradnl" sz="2000" dirty="0" err="1"/>
              <a:t>influx</a:t>
            </a:r>
            <a:r>
              <a:rPr lang="es-ES_tradnl" sz="2000" dirty="0"/>
              <a:t> of </a:t>
            </a:r>
            <a:r>
              <a:rPr lang="es-ES_tradnl" sz="2000" dirty="0" err="1"/>
              <a:t>immgrants</a:t>
            </a:r>
            <a:r>
              <a:rPr lang="es-ES_tradnl" sz="2000" dirty="0"/>
              <a:t> </a:t>
            </a:r>
            <a:r>
              <a:rPr lang="es-ES_tradnl" sz="2000" dirty="0" err="1"/>
              <a:t>from</a:t>
            </a:r>
            <a:r>
              <a:rPr lang="es-ES_tradnl" sz="2000" dirty="0"/>
              <a:t> </a:t>
            </a:r>
            <a:r>
              <a:rPr lang="es-ES_tradnl" sz="2000" dirty="0" err="1"/>
              <a:t>Mexico</a:t>
            </a:r>
            <a:r>
              <a:rPr lang="es-ES_tradnl" sz="2000" dirty="0"/>
              <a:t> </a:t>
            </a:r>
            <a:r>
              <a:rPr lang="es-ES_tradnl" sz="2000" dirty="0" err="1"/>
              <a:t>for</a:t>
            </a:r>
            <a:r>
              <a:rPr lang="es-ES_tradnl" sz="2000" dirty="0"/>
              <a:t> a </a:t>
            </a:r>
            <a:r>
              <a:rPr lang="es-ES_tradnl" sz="2000" dirty="0" err="1"/>
              <a:t>decade</a:t>
            </a:r>
            <a:r>
              <a:rPr lang="es-ES_tradnl" sz="2000" dirty="0"/>
              <a:t>, </a:t>
            </a:r>
            <a:r>
              <a:rPr lang="es-ES_tradnl" sz="2000" dirty="0" err="1"/>
              <a:t>arguably</a:t>
            </a:r>
            <a:r>
              <a:rPr lang="es-ES_tradnl" sz="2000" dirty="0"/>
              <a:t> </a:t>
            </a:r>
            <a:r>
              <a:rPr lang="es-ES_tradnl" sz="2000" dirty="0" err="1"/>
              <a:t>longer</a:t>
            </a:r>
            <a:r>
              <a:rPr lang="es-ES_tradnl" sz="2000" dirty="0"/>
              <a:t>.  </a:t>
            </a:r>
          </a:p>
          <a:p>
            <a:pPr>
              <a:spcAft>
                <a:spcPts val="600"/>
              </a:spcAft>
            </a:pPr>
            <a:endParaRPr lang="es-ES_tradnl" dirty="0"/>
          </a:p>
          <a:p>
            <a:pPr>
              <a:spcAft>
                <a:spcPts val="600"/>
              </a:spcAft>
            </a:pPr>
            <a:endParaRPr lang="es-ES_tradnl" dirty="0"/>
          </a:p>
        </p:txBody>
      </p:sp>
      <p:sp>
        <p:nvSpPr>
          <p:cNvPr id="8" name="Content Placeholder 7">
            <a:extLst>
              <a:ext uri="{FF2B5EF4-FFF2-40B4-BE49-F238E27FC236}">
                <a16:creationId xmlns:a16="http://schemas.microsoft.com/office/drawing/2014/main" id="{FAB03158-F238-0C4C-9EF2-C5E798547A45}"/>
              </a:ext>
            </a:extLst>
          </p:cNvPr>
          <p:cNvSpPr>
            <a:spLocks noGrp="1"/>
          </p:cNvSpPr>
          <p:nvPr>
            <p:ph idx="1"/>
          </p:nvPr>
        </p:nvSpPr>
        <p:spPr/>
        <p:txBody>
          <a:bodyPr/>
          <a:lstStyle/>
          <a:p>
            <a:endParaRPr lang="es-ES_tradnl"/>
          </a:p>
        </p:txBody>
      </p:sp>
    </p:spTree>
    <p:extLst>
      <p:ext uri="{BB962C8B-B14F-4D97-AF65-F5344CB8AC3E}">
        <p14:creationId xmlns:p14="http://schemas.microsoft.com/office/powerpoint/2010/main" val="337285432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TotalTime>
  <Words>1241</Words>
  <Application>Microsoft Office PowerPoint</Application>
  <PresentationFormat>Widescreen</PresentationFormat>
  <Paragraphs>75</Paragraphs>
  <Slides>13</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Meiryo</vt:lpstr>
      <vt:lpstr>Arial</vt:lpstr>
      <vt:lpstr>Calibri</vt:lpstr>
      <vt:lpstr>Miriam</vt:lpstr>
      <vt:lpstr>Rockwell</vt:lpstr>
      <vt:lpstr>Rockwell Condensed</vt:lpstr>
      <vt:lpstr>Rockwell Extra Bold</vt:lpstr>
      <vt:lpstr>Wingdings</vt:lpstr>
      <vt:lpstr>Wood Type</vt:lpstr>
      <vt:lpstr>Reading Latin America  welcoming award-winning children’s literature into your classrooms. </vt:lpstr>
      <vt:lpstr>PowerPoint Presentation</vt:lpstr>
      <vt:lpstr>Américas Award</vt:lpstr>
      <vt:lpstr>Between Us and Abuela: A Family Story from the Border</vt:lpstr>
      <vt:lpstr>Mitali Perkins</vt:lpstr>
      <vt:lpstr>Sara Palacios</vt:lpstr>
      <vt:lpstr>PowerPoint Presentation</vt:lpstr>
      <vt:lpstr>U.S. Mexico Border in Context</vt:lpstr>
      <vt:lpstr>Mexican immigration in Context</vt:lpstr>
      <vt:lpstr>Additional Readings &amp; resource links…</vt:lpstr>
      <vt:lpstr>Américas award resources</vt:lpstr>
      <vt:lpstr>READ 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Reading Latin America  welcoming award-winning children’s literature into your classrooms. </dc:title>
  <dc:creator>Luciano Marzulli</dc:creator>
  <cp:lastModifiedBy>Meredith Medina</cp:lastModifiedBy>
  <cp:revision>5</cp:revision>
  <dcterms:created xsi:type="dcterms:W3CDTF">2020-12-08T22:00:30Z</dcterms:created>
  <dcterms:modified xsi:type="dcterms:W3CDTF">2021-01-13T18:26:52Z</dcterms:modified>
</cp:coreProperties>
</file>